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6" r:id="rId3"/>
    <p:sldId id="260" r:id="rId4"/>
    <p:sldId id="261" r:id="rId5"/>
    <p:sldId id="262" r:id="rId6"/>
    <p:sldId id="270" r:id="rId7"/>
    <p:sldId id="263" r:id="rId8"/>
    <p:sldId id="269" r:id="rId9"/>
    <p:sldId id="266" r:id="rId10"/>
    <p:sldId id="267" r:id="rId11"/>
    <p:sldId id="265" r:id="rId12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33"/>
    <a:srgbClr val="006600"/>
    <a:srgbClr val="66FFFF"/>
    <a:srgbClr val="FFFF99"/>
    <a:srgbClr val="FFCC66"/>
    <a:srgbClr val="CCFFCC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2" autoAdjust="0"/>
    <p:restoredTop sz="94660"/>
  </p:normalViewPr>
  <p:slideViewPr>
    <p:cSldViewPr>
      <p:cViewPr varScale="1">
        <p:scale>
          <a:sx n="102" d="100"/>
          <a:sy n="102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375" cy="4973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221" y="1"/>
            <a:ext cx="2950374" cy="4973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pPr>
              <a:defRPr/>
            </a:pPr>
            <a:fld id="{8E887472-FF8F-4D1B-974F-3755895442FF}" type="datetimeFigureOut">
              <a:rPr lang="ja-JP" altLang="en-US"/>
              <a:pPr>
                <a:defRPr/>
              </a:pPr>
              <a:t>2015/7/31</a:t>
            </a:fld>
            <a:endParaRPr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50375" cy="4973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221" y="9440372"/>
            <a:ext cx="2950374" cy="4973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pPr>
              <a:defRPr/>
            </a:pPr>
            <a:fld id="{6AE6D514-BF41-47E3-8668-54D0EDA95B7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280212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273202-5A41-47BE-B2F2-CC8DC0299E2B}" type="datetimeFigureOut">
              <a:rPr kumimoji="1" lang="ja-JP" altLang="en-US" smtClean="0"/>
              <a:t>2015/7/31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C01E5-BB42-489B-A19C-281687F7D6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2539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C01E5-BB42-489B-A19C-281687F7D62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5607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25854-A8A9-43B6-B185-45EE21CACFCE}" type="datetimeFigureOut">
              <a:rPr lang="ja-JP" altLang="en-US"/>
              <a:pPr>
                <a:defRPr/>
              </a:pPr>
              <a:t>2015/7/31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C8764-EB42-4697-8962-A796AFB28BA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D0FA1-E045-4628-9F57-C8DFC69BF89D}" type="datetimeFigureOut">
              <a:rPr lang="ja-JP" altLang="en-US"/>
              <a:pPr>
                <a:defRPr/>
              </a:pPr>
              <a:t>2015/7/31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0D60F-8CE0-4830-A0E5-0B8D988D005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634F7-0BB1-4D2C-AA1E-E331B53AE633}" type="datetimeFigureOut">
              <a:rPr lang="ja-JP" altLang="en-US"/>
              <a:pPr>
                <a:defRPr/>
              </a:pPr>
              <a:t>2015/7/31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2D0A8-60D9-48E0-9011-58E4A61236A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A542C-44A1-409C-A3EA-FBD0259C29A4}" type="datetimeFigureOut">
              <a:rPr lang="ja-JP" altLang="en-US"/>
              <a:pPr>
                <a:defRPr/>
              </a:pPr>
              <a:t>2015/7/31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8231D-F500-49A1-9A4D-8B710346193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AABE8-72F5-47C5-8B52-D01825BDC63D}" type="datetimeFigureOut">
              <a:rPr lang="ja-JP" altLang="en-US"/>
              <a:pPr>
                <a:defRPr/>
              </a:pPr>
              <a:t>2015/7/31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B831C-1497-4A2A-81D3-320A57C10E5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D8A99B-E46E-4FB2-94E0-6CC96AD0C898}" type="datetimeFigureOut">
              <a:rPr lang="ja-JP" altLang="en-US"/>
              <a:pPr>
                <a:defRPr/>
              </a:pPr>
              <a:t>2015/7/31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455C1-A378-48C2-96EC-7B29A8F67E8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80D35-5874-443D-A96B-8358D3642799}" type="datetimeFigureOut">
              <a:rPr lang="ja-JP" altLang="en-US"/>
              <a:pPr>
                <a:defRPr/>
              </a:pPr>
              <a:t>2015/7/31</a:t>
            </a:fld>
            <a:endParaRPr lang="ja-JP" altLang="en-US" dirty="0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E0317-81C5-44EC-8253-D5F0D74F7CA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8C0D0-C853-4533-9464-2888EFEF2549}" type="datetimeFigureOut">
              <a:rPr lang="ja-JP" altLang="en-US"/>
              <a:pPr>
                <a:defRPr/>
              </a:pPr>
              <a:t>2015/7/31</a:t>
            </a:fld>
            <a:endParaRPr lang="ja-JP" altLang="en-US" dirty="0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98865-2790-438E-BA57-338A8831BF1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32071-B4D6-4EDB-AD93-2D73E99CF2C9}" type="datetimeFigureOut">
              <a:rPr lang="ja-JP" altLang="en-US"/>
              <a:pPr>
                <a:defRPr/>
              </a:pPr>
              <a:t>2015/7/31</a:t>
            </a:fld>
            <a:endParaRPr lang="ja-JP" altLang="en-US" dirty="0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2BD36-729F-4D81-B1A5-6CAE5B3A8D0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D157B-441D-48F6-AC74-41771B5DF305}" type="datetimeFigureOut">
              <a:rPr lang="ja-JP" altLang="en-US"/>
              <a:pPr>
                <a:defRPr/>
              </a:pPr>
              <a:t>2015/7/31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EDAD6-6271-4CBA-85AC-813B5093E39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3F18A-F843-4819-8E9A-559C07DED291}" type="datetimeFigureOut">
              <a:rPr lang="ja-JP" altLang="en-US"/>
              <a:pPr>
                <a:defRPr/>
              </a:pPr>
              <a:t>2015/7/31</a:t>
            </a:fld>
            <a:endParaRPr lang="ja-JP" altLang="en-US" dirty="0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F6D3F-EBB5-40EF-9823-EDE084CECDA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BDD792B-EABE-4B43-90D0-74CE925215A4}" type="datetimeFigureOut">
              <a:rPr lang="ja-JP" altLang="en-US"/>
              <a:pPr>
                <a:defRPr/>
              </a:pPr>
              <a:t>2015/7/31</a:t>
            </a:fld>
            <a:endParaRPr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6C61D9E-2D24-4491-99D1-9A4F9F2954A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横巻き 4"/>
          <p:cNvSpPr/>
          <p:nvPr/>
        </p:nvSpPr>
        <p:spPr>
          <a:xfrm>
            <a:off x="857250" y="1357313"/>
            <a:ext cx="7572375" cy="2857500"/>
          </a:xfrm>
          <a:prstGeom prst="horizontalScroll">
            <a:avLst/>
          </a:prstGeom>
          <a:solidFill>
            <a:srgbClr val="CCFFCC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4400" dirty="0" smtClean="0">
                <a:solidFill>
                  <a:schemeClr val="tx1"/>
                </a:solidFill>
              </a:rPr>
              <a:t>高年齢者雇用安定助成金</a:t>
            </a:r>
            <a:r>
              <a:rPr lang="en-US" altLang="ja-JP" sz="4400" dirty="0">
                <a:solidFill>
                  <a:schemeClr val="tx1"/>
                </a:solidFill>
              </a:rPr>
              <a:t/>
            </a:r>
            <a:br>
              <a:rPr lang="en-US" altLang="ja-JP" sz="4400" dirty="0">
                <a:solidFill>
                  <a:schemeClr val="tx1"/>
                </a:solidFill>
              </a:rPr>
            </a:br>
            <a:r>
              <a:rPr lang="ja-JP" altLang="en-US" sz="4400" dirty="0">
                <a:solidFill>
                  <a:schemeClr val="tx1"/>
                </a:solidFill>
              </a:rPr>
              <a:t>活用</a:t>
            </a:r>
            <a:r>
              <a:rPr lang="ja-JP" altLang="en-US" sz="4400" dirty="0" smtClean="0">
                <a:solidFill>
                  <a:schemeClr val="tx1"/>
                </a:solidFill>
              </a:rPr>
              <a:t>事例集（製造業編）</a:t>
            </a:r>
            <a:endParaRPr lang="ja-JP" altLang="en-US" sz="4400" dirty="0">
              <a:solidFill>
                <a:schemeClr val="tx1"/>
              </a:solidFill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2786063" y="5357813"/>
            <a:ext cx="4143375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ja-JP" altLang="en-US" sz="1400" b="1" i="1" dirty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  <a:cs typeface="+mj-cs"/>
              </a:rPr>
              <a:t>独立行政法人</a:t>
            </a:r>
            <a:endParaRPr lang="en-US" altLang="ja-JP" sz="1400" b="1" i="1" dirty="0">
              <a:solidFill>
                <a:srgbClr val="0000FF"/>
              </a:solidFill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  <a:p>
            <a:pPr>
              <a:defRPr/>
            </a:pPr>
            <a:r>
              <a:rPr lang="ja-JP" altLang="en-US" sz="2000" b="1" i="1" dirty="0">
                <a:solidFill>
                  <a:srgbClr val="0000FF"/>
                </a:solidFill>
                <a:latin typeface="HG丸ｺﾞｼｯｸM-PRO" pitchFamily="50" charset="-128"/>
                <a:ea typeface="HG丸ｺﾞｼｯｸM-PRO" pitchFamily="50" charset="-128"/>
                <a:cs typeface="+mj-cs"/>
              </a:rPr>
              <a:t>高齢・障害・求職者雇用支援機構</a:t>
            </a:r>
          </a:p>
        </p:txBody>
      </p:sp>
      <p:pic>
        <p:nvPicPr>
          <p:cNvPr id="2052" name="図 6" descr="機構ロゴ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25" y="5500688"/>
            <a:ext cx="714375" cy="500062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タイトル 1"/>
          <p:cNvSpPr txBox="1">
            <a:spLocks/>
          </p:cNvSpPr>
          <p:nvPr/>
        </p:nvSpPr>
        <p:spPr bwMode="auto">
          <a:xfrm>
            <a:off x="1571625" y="3714750"/>
            <a:ext cx="6357938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altLang="ja-JP" sz="2000" dirty="0">
                <a:latin typeface="+mn-ea"/>
                <a:ea typeface="+mn-ea"/>
                <a:cs typeface="+mj-cs"/>
              </a:rPr>
              <a:t>※</a:t>
            </a:r>
            <a:r>
              <a:rPr lang="ja-JP" altLang="en-US" sz="2000" dirty="0">
                <a:latin typeface="+mn-ea"/>
                <a:ea typeface="+mn-ea"/>
                <a:cs typeface="+mj-cs"/>
              </a:rPr>
              <a:t>中小企業</a:t>
            </a:r>
            <a:r>
              <a:rPr lang="ja-JP" altLang="en-US" sz="2000" dirty="0">
                <a:latin typeface="+mn-ea"/>
                <a:ea typeface="+mn-ea"/>
              </a:rPr>
              <a:t>（助成率</a:t>
            </a:r>
            <a:r>
              <a:rPr lang="en-US" altLang="ja-JP" sz="2000" dirty="0">
                <a:latin typeface="+mn-ea"/>
                <a:ea typeface="+mn-ea"/>
              </a:rPr>
              <a:t>2/3</a:t>
            </a:r>
            <a:r>
              <a:rPr lang="ja-JP" altLang="en-US" sz="2000" dirty="0">
                <a:latin typeface="+mn-ea"/>
                <a:ea typeface="+mn-ea"/>
              </a:rPr>
              <a:t>）</a:t>
            </a:r>
            <a:r>
              <a:rPr lang="ja-JP" altLang="en-US" sz="2000" dirty="0">
                <a:latin typeface="+mn-ea"/>
                <a:ea typeface="+mn-ea"/>
                <a:cs typeface="+mj-cs"/>
              </a:rPr>
              <a:t>の場合の事例となります</a:t>
            </a:r>
          </a:p>
        </p:txBody>
      </p:sp>
      <p:sp>
        <p:nvSpPr>
          <p:cNvPr id="7" name="タイトル 1"/>
          <p:cNvSpPr txBox="1">
            <a:spLocks/>
          </p:cNvSpPr>
          <p:nvPr/>
        </p:nvSpPr>
        <p:spPr bwMode="auto">
          <a:xfrm>
            <a:off x="6516216" y="389150"/>
            <a:ext cx="2088232" cy="428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ja-JP" altLang="en-US" dirty="0">
              <a:latin typeface="+mn-ea"/>
              <a:ea typeface="+mn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角丸四角形 4"/>
          <p:cNvSpPr>
            <a:spLocks noChangeArrowheads="1"/>
          </p:cNvSpPr>
          <p:nvPr/>
        </p:nvSpPr>
        <p:spPr bwMode="auto">
          <a:xfrm>
            <a:off x="71438" y="357188"/>
            <a:ext cx="8929687" cy="6357937"/>
          </a:xfrm>
          <a:prstGeom prst="roundRect">
            <a:avLst>
              <a:gd name="adj" fmla="val 4264"/>
            </a:avLst>
          </a:prstGeom>
          <a:solidFill>
            <a:srgbClr val="CCFFCC">
              <a:alpha val="50195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/>
            <a:r>
              <a:rPr lang="en-US" altLang="ja-JP" u="sng"/>
              <a:t>.</a:t>
            </a:r>
            <a:endParaRPr lang="ja-JP" altLang="en-US" u="sng"/>
          </a:p>
        </p:txBody>
      </p:sp>
      <p:sp>
        <p:nvSpPr>
          <p:cNvPr id="6" name="メモ 5"/>
          <p:cNvSpPr/>
          <p:nvPr/>
        </p:nvSpPr>
        <p:spPr bwMode="auto">
          <a:xfrm>
            <a:off x="142875" y="4929188"/>
            <a:ext cx="3357563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>
                <a:latin typeface="+mj-ea"/>
                <a:ea typeface="+mj-ea"/>
              </a:rPr>
              <a:t>・ 専門家委託費</a:t>
            </a:r>
            <a:r>
              <a:rPr lang="en-US" altLang="ja-JP" sz="1200" u="sng" dirty="0">
                <a:latin typeface="+mj-ea"/>
              </a:rPr>
              <a:t>(</a:t>
            </a:r>
            <a:r>
              <a:rPr lang="ja-JP" altLang="en-US" sz="1200" u="sng" dirty="0">
                <a:latin typeface="+mj-ea"/>
              </a:rPr>
              <a:t>就業規則改正</a:t>
            </a:r>
            <a:r>
              <a:rPr lang="en-US" altLang="ja-JP" sz="1200" u="sng" dirty="0">
                <a:latin typeface="+mj-ea"/>
              </a:rPr>
              <a:t>)</a:t>
            </a:r>
            <a:r>
              <a:rPr lang="ja-JP" altLang="en-US" sz="1200" b="1" u="sng" dirty="0">
                <a:latin typeface="HG丸ｺﾞｼｯｸM-PRO" pitchFamily="50" charset="-128"/>
                <a:ea typeface="HG丸ｺﾞｼｯｸM-PRO" pitchFamily="50" charset="-128"/>
              </a:rPr>
              <a:t>   </a:t>
            </a:r>
            <a:r>
              <a:rPr lang="en-US" altLang="ja-JP" sz="1600" u="sng" dirty="0">
                <a:latin typeface="+mj-ea"/>
                <a:ea typeface="+mj-ea"/>
              </a:rPr>
              <a:t>15</a:t>
            </a:r>
            <a:r>
              <a:rPr lang="ja-JP" altLang="en-US" sz="1600" u="sng" dirty="0">
                <a:latin typeface="+mj-ea"/>
                <a:ea typeface="+mj-ea"/>
              </a:rPr>
              <a:t>万円</a:t>
            </a:r>
            <a:r>
              <a:rPr lang="ja-JP" altLang="en-US" sz="1600" u="sng" dirty="0">
                <a:latin typeface="+mn-lt"/>
                <a:ea typeface="+mn-ea"/>
              </a:rPr>
              <a:t>　　　　　</a:t>
            </a:r>
            <a:endParaRPr lang="en-US" altLang="ja-JP" sz="1600" u="sng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ea typeface="ＭＳ Ｐゴシック" pitchFamily="50" charset="-128"/>
              </a:rPr>
              <a:t>　　　　対象経費の合計　　  　</a:t>
            </a:r>
            <a:r>
              <a:rPr lang="en-US" altLang="ja-JP" sz="1600" b="1" dirty="0">
                <a:ea typeface="ＤＦ特太ゴシック体" pitchFamily="1" charset="-128"/>
              </a:rPr>
              <a:t> 15</a:t>
            </a:r>
            <a:r>
              <a:rPr lang="ja-JP" altLang="en-US" sz="1600" b="1" dirty="0">
                <a:ea typeface="ＤＦ特太ゴシック体" pitchFamily="1" charset="-128"/>
              </a:rPr>
              <a:t>万円</a:t>
            </a:r>
            <a:endParaRPr lang="en-US" altLang="ja-JP" sz="1600" b="1" dirty="0">
              <a:ea typeface="ＭＳ Ｐゴシック" pitchFamily="50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+mn-lt"/>
                <a:ea typeface="ＤＦ特太ゴシック体" pitchFamily="1" charset="-128"/>
              </a:rPr>
              <a:t>※</a:t>
            </a:r>
            <a:r>
              <a:rPr lang="en-US" altLang="ja-JP" sz="1600" b="1" dirty="0">
                <a:ea typeface="ＤＦ特太ゴシック体" pitchFamily="1" charset="-128"/>
              </a:rPr>
              <a:t>15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万円の</a:t>
            </a:r>
            <a:r>
              <a:rPr lang="en-US" altLang="ja-JP" sz="1600" b="1" dirty="0">
                <a:ea typeface="ＤＦ特太ゴシック体" pitchFamily="1" charset="-128"/>
              </a:rPr>
              <a:t>2</a:t>
            </a:r>
            <a:r>
              <a:rPr lang="en-US" altLang="ja-JP" sz="1600" b="1" dirty="0">
                <a:latin typeface="+mn-lt"/>
                <a:ea typeface="ＤＦ特太ゴシック体" pitchFamily="1" charset="-128"/>
              </a:rPr>
              <a:t>/</a:t>
            </a:r>
            <a:r>
              <a:rPr lang="en-US" altLang="ja-JP" sz="1600" b="1" dirty="0">
                <a:ea typeface="ＤＦ特太ゴシック体" pitchFamily="1" charset="-128"/>
              </a:rPr>
              <a:t>3</a:t>
            </a:r>
            <a:r>
              <a:rPr lang="ja-JP" altLang="en-US" sz="1600" b="1" dirty="0">
                <a:ea typeface="ＤＦ特太ゴシック体" pitchFamily="1" charset="-128"/>
              </a:rPr>
              <a:t> 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＝  </a:t>
            </a:r>
            <a:r>
              <a:rPr lang="en-US" altLang="ja-JP" sz="1600" b="1" u="sng" dirty="0">
                <a:ea typeface="ＤＦ特太ゴシック体" pitchFamily="1" charset="-128"/>
              </a:rPr>
              <a:t>10</a:t>
            </a:r>
            <a:r>
              <a:rPr lang="ja-JP" altLang="en-US" sz="1600" b="1" u="sng" dirty="0">
                <a:latin typeface="+mn-lt"/>
                <a:ea typeface="ＤＦ特太ゴシック体" pitchFamily="1" charset="-128"/>
              </a:rPr>
              <a:t>万円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･･･①</a:t>
            </a:r>
          </a:p>
        </p:txBody>
      </p:sp>
      <p:sp>
        <p:nvSpPr>
          <p:cNvPr id="15364" name="テキスト ボックス 6"/>
          <p:cNvSpPr txBox="1">
            <a:spLocks noChangeArrowheads="1"/>
          </p:cNvSpPr>
          <p:nvPr/>
        </p:nvSpPr>
        <p:spPr bwMode="auto">
          <a:xfrm>
            <a:off x="142875" y="1487488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【1.</a:t>
            </a:r>
            <a:r>
              <a:rPr lang="ja-JP" altLang="en-US">
                <a:latin typeface="Calibri" pitchFamily="34" charset="0"/>
              </a:rPr>
              <a:t>現状・問題点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15365" name="テキスト ボックス 7"/>
          <p:cNvSpPr txBox="1">
            <a:spLocks noChangeArrowheads="1"/>
          </p:cNvSpPr>
          <p:nvPr/>
        </p:nvSpPr>
        <p:spPr bwMode="auto">
          <a:xfrm>
            <a:off x="142875" y="3643313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【3.</a:t>
            </a:r>
            <a:r>
              <a:rPr lang="ja-JP" altLang="en-US">
                <a:latin typeface="Calibri" pitchFamily="34" charset="0"/>
              </a:rPr>
              <a:t>取組の効果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2000250" y="2598738"/>
            <a:ext cx="6759575" cy="90170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ja-JP" altLang="en-US" sz="1600" dirty="0">
                <a:latin typeface="+mn-lt"/>
                <a:ea typeface="+mn-ea"/>
              </a:rPr>
              <a:t>・就業規則を改正し、</a:t>
            </a:r>
            <a:r>
              <a:rPr lang="ja-JP" altLang="en-US" sz="1600" dirty="0"/>
              <a:t>定年は</a:t>
            </a:r>
            <a:r>
              <a:rPr lang="en-US" altLang="ja-JP" sz="1600" dirty="0"/>
              <a:t>60</a:t>
            </a:r>
            <a:r>
              <a:rPr lang="ja-JP" altLang="en-US" sz="1600" dirty="0"/>
              <a:t>歳のままで、</a:t>
            </a:r>
            <a:r>
              <a:rPr lang="ja-JP" altLang="en-US" sz="1600" dirty="0">
                <a:latin typeface="+mn-lt"/>
                <a:ea typeface="+mn-ea"/>
              </a:rPr>
              <a:t>希望者</a:t>
            </a:r>
            <a:r>
              <a:rPr lang="ja-JP" altLang="en-US" sz="1600" dirty="0" smtClean="0">
                <a:latin typeface="+mn-lt"/>
                <a:ea typeface="+mn-ea"/>
              </a:rPr>
              <a:t>全員</a:t>
            </a:r>
            <a:r>
              <a:rPr lang="en-US" altLang="ja-JP" sz="1600" dirty="0"/>
              <a:t>70</a:t>
            </a:r>
            <a:r>
              <a:rPr lang="ja-JP" altLang="en-US" sz="1600" dirty="0"/>
              <a:t>歳まで</a:t>
            </a:r>
            <a:r>
              <a:rPr lang="ja-JP" altLang="en-US" sz="1600" dirty="0" smtClean="0">
                <a:latin typeface="+mn-lt"/>
                <a:ea typeface="+mn-ea"/>
              </a:rPr>
              <a:t>継続雇用する制度を導入する。</a:t>
            </a:r>
            <a:endParaRPr lang="ja-JP" altLang="en-US" sz="1400" b="1" u="sng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928688" y="71438"/>
            <a:ext cx="7215187" cy="715962"/>
          </a:xfrm>
          <a:prstGeom prst="roundRect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事例 ⑨</a:t>
            </a:r>
            <a:r>
              <a:rPr lang="ja-JP" altLang="en-US" sz="3200" dirty="0">
                <a:latin typeface="+mn-lt"/>
                <a:ea typeface="ＤＦ特太ゴシック体" pitchFamily="1" charset="-128"/>
              </a:rPr>
              <a:t>　定年の引上げ等（１）</a:t>
            </a:r>
            <a:endParaRPr lang="ja-JP" altLang="en-US" sz="3200" dirty="0">
              <a:ea typeface="ＭＳ Ｐゴシック" pitchFamily="50" charset="-128"/>
            </a:endParaRPr>
          </a:p>
        </p:txBody>
      </p:sp>
      <p:sp>
        <p:nvSpPr>
          <p:cNvPr id="11" name="対角する 2 つの角を切り取った四角形 10"/>
          <p:cNvSpPr/>
          <p:nvPr/>
        </p:nvSpPr>
        <p:spPr bwMode="auto">
          <a:xfrm>
            <a:off x="225425" y="928688"/>
            <a:ext cx="3632200" cy="357187"/>
          </a:xfrm>
          <a:prstGeom prst="snip2Diag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      食 料 品 製 造 業</a:t>
            </a:r>
            <a:endParaRPr lang="ja-JP" altLang="en-US" sz="14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1273" name="角丸四角形 12"/>
          <p:cNvSpPr>
            <a:spLocks noChangeArrowheads="1"/>
          </p:cNvSpPr>
          <p:nvPr/>
        </p:nvSpPr>
        <p:spPr bwMode="auto">
          <a:xfrm>
            <a:off x="2016125" y="1500188"/>
            <a:ext cx="6759575" cy="9286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1600" dirty="0">
                <a:latin typeface="Calibri" pitchFamily="34" charset="0"/>
              </a:rPr>
              <a:t>・現在、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ＤＨＰ特太ゴシック体" pitchFamily="2" charset="-128"/>
              </a:rPr>
              <a:t>企業全体</a:t>
            </a:r>
            <a:r>
              <a:rPr lang="ja-JP" altLang="en-US" sz="1600" dirty="0">
                <a:latin typeface="Calibri" pitchFamily="34" charset="0"/>
              </a:rPr>
              <a:t>で定年</a:t>
            </a:r>
            <a:r>
              <a:rPr lang="en-US" altLang="ja-JP" sz="1600" dirty="0">
                <a:latin typeface="Calibri" pitchFamily="34" charset="0"/>
              </a:rPr>
              <a:t>60</a:t>
            </a:r>
            <a:r>
              <a:rPr lang="ja-JP" altLang="en-US" sz="1600" dirty="0">
                <a:latin typeface="Calibri" pitchFamily="34" charset="0"/>
              </a:rPr>
              <a:t>歳、希望者</a:t>
            </a:r>
            <a:r>
              <a:rPr lang="ja-JP" altLang="en-US" sz="1600" dirty="0" smtClean="0">
                <a:latin typeface="Calibri" pitchFamily="34" charset="0"/>
              </a:rPr>
              <a:t>全員</a:t>
            </a:r>
            <a:r>
              <a:rPr lang="en-US" altLang="ja-JP" sz="1600" dirty="0" smtClean="0">
                <a:latin typeface="Calibri" pitchFamily="34" charset="0"/>
              </a:rPr>
              <a:t>65</a:t>
            </a:r>
            <a:r>
              <a:rPr lang="ja-JP" altLang="en-US" sz="1600" dirty="0" smtClean="0">
                <a:latin typeface="Calibri" pitchFamily="34" charset="0"/>
              </a:rPr>
              <a:t>歳まで継続雇用する制度を</a:t>
            </a:r>
            <a:r>
              <a:rPr lang="ja-JP" altLang="en-US" sz="1600" dirty="0">
                <a:latin typeface="Calibri" pitchFamily="34" charset="0"/>
              </a:rPr>
              <a:t>実施しているが、経験・知識の豊富な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高齢従業員</a:t>
            </a:r>
            <a:r>
              <a:rPr lang="ja-JP" altLang="en-US" sz="1600" dirty="0">
                <a:latin typeface="Calibri" pitchFamily="34" charset="0"/>
              </a:rPr>
              <a:t>には年齢にかかわりなく働き続けてほしい。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5370" name="テキスト ボックス 16"/>
          <p:cNvSpPr txBox="1">
            <a:spLocks noChangeArrowheads="1"/>
          </p:cNvSpPr>
          <p:nvPr/>
        </p:nvSpPr>
        <p:spPr bwMode="auto">
          <a:xfrm>
            <a:off x="142875" y="2559050"/>
            <a:ext cx="1647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【2.</a:t>
            </a:r>
            <a:r>
              <a:rPr lang="ja-JP" altLang="en-US">
                <a:latin typeface="Calibri" pitchFamily="34" charset="0"/>
              </a:rPr>
              <a:t>取組内容</a:t>
            </a:r>
            <a:r>
              <a:rPr lang="en-US" altLang="ja-JP">
                <a:latin typeface="Calibri" pitchFamily="34" charset="0"/>
              </a:rPr>
              <a:t>】</a:t>
            </a:r>
            <a:r>
              <a:rPr lang="ja-JP" altLang="en-US" sz="1200">
                <a:latin typeface="Calibri" pitchFamily="34" charset="0"/>
              </a:rPr>
              <a:t>　</a:t>
            </a:r>
          </a:p>
        </p:txBody>
      </p:sp>
      <p:sp>
        <p:nvSpPr>
          <p:cNvPr id="16" name="メモ 15"/>
          <p:cNvSpPr/>
          <p:nvPr/>
        </p:nvSpPr>
        <p:spPr bwMode="auto">
          <a:xfrm>
            <a:off x="7000875" y="4929188"/>
            <a:ext cx="1928813" cy="161131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・ </a:t>
            </a:r>
            <a:r>
              <a:rPr lang="ja-JP" altLang="en-US" sz="1600" b="1" dirty="0">
                <a:ea typeface="ＤＦ特太ゴシック体" pitchFamily="1" charset="-128"/>
              </a:rPr>
              <a:t>①</a:t>
            </a:r>
            <a:r>
              <a:rPr lang="ja-JP" altLang="en-US" sz="1600" dirty="0">
                <a:latin typeface="+mj-ea"/>
                <a:ea typeface="+mj-ea"/>
              </a:rPr>
              <a:t>と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  <a:r>
              <a:rPr lang="ja-JP" altLang="en-US" sz="1600" dirty="0">
                <a:latin typeface="+mj-ea"/>
                <a:ea typeface="+mj-ea"/>
              </a:rPr>
              <a:t>のうち、少な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　い方の金額 ＝ </a:t>
            </a:r>
            <a:r>
              <a:rPr lang="ja-JP" altLang="en-US" sz="1600" b="1" dirty="0">
                <a:ea typeface="ＤＦ特太ゴシック体" pitchFamily="1" charset="-128"/>
              </a:rPr>
              <a:t>①</a:t>
            </a:r>
            <a:endParaRPr lang="en-US" altLang="ja-JP" sz="1600" b="1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</a:t>
            </a:r>
            <a:r>
              <a:rPr lang="ja-JP" altLang="en-US" sz="1600" dirty="0">
                <a:latin typeface="+mn-lt"/>
                <a:ea typeface="ＤＦ特太ゴシック体" pitchFamily="1" charset="-128"/>
              </a:rPr>
              <a:t>支給額：</a:t>
            </a:r>
            <a:r>
              <a:rPr lang="en-US" altLang="ja-JP" sz="1600" b="1" u="sng" dirty="0">
                <a:ea typeface="ＤＦ特太ゴシック体" pitchFamily="1" charset="-128"/>
              </a:rPr>
              <a:t>10</a:t>
            </a:r>
            <a:r>
              <a:rPr lang="ja-JP" altLang="en-US" sz="1600" u="sng" dirty="0">
                <a:ea typeface="ＤＦ特太ゴシック体" pitchFamily="1" charset="-128"/>
              </a:rPr>
              <a:t>万円</a:t>
            </a:r>
            <a:endParaRPr lang="ja-JP" altLang="en-US" sz="1600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15372" name="大かっこ 17"/>
          <p:cNvSpPr>
            <a:spLocks noChangeArrowheads="1"/>
          </p:cNvSpPr>
          <p:nvPr/>
        </p:nvSpPr>
        <p:spPr bwMode="auto">
          <a:xfrm>
            <a:off x="214313" y="2909888"/>
            <a:ext cx="1428750" cy="519112"/>
          </a:xfrm>
          <a:prstGeom prst="bracketPair">
            <a:avLst>
              <a:gd name="adj" fmla="val 16667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 u="sng"/>
          </a:p>
        </p:txBody>
      </p:sp>
      <p:sp>
        <p:nvSpPr>
          <p:cNvPr id="15373" name="テキスト ボックス 16"/>
          <p:cNvSpPr txBox="1">
            <a:spLocks noChangeArrowheads="1"/>
          </p:cNvSpPr>
          <p:nvPr/>
        </p:nvSpPr>
        <p:spPr bwMode="auto">
          <a:xfrm>
            <a:off x="142875" y="2905125"/>
            <a:ext cx="1500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高年齢者活用</a:t>
            </a:r>
            <a:endParaRPr lang="en-US" altLang="ja-JP" sz="1400" b="1">
              <a:solidFill>
                <a:srgbClr val="006600"/>
              </a:solidFill>
              <a:latin typeface="Calibri" pitchFamily="34" charset="0"/>
            </a:endParaRPr>
          </a:p>
          <a:p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　 促進措置</a:t>
            </a:r>
            <a:endParaRPr lang="ja-JP" altLang="en-US" sz="1200" b="1">
              <a:solidFill>
                <a:srgbClr val="006600"/>
              </a:solidFill>
              <a:latin typeface="Calibri" pitchFamily="34" charset="0"/>
            </a:endParaRPr>
          </a:p>
        </p:txBody>
      </p:sp>
      <p:sp>
        <p:nvSpPr>
          <p:cNvPr id="15374" name="角丸四角形 17"/>
          <p:cNvSpPr>
            <a:spLocks noChangeArrowheads="1"/>
          </p:cNvSpPr>
          <p:nvPr/>
        </p:nvSpPr>
        <p:spPr bwMode="auto">
          <a:xfrm>
            <a:off x="2000250" y="3670300"/>
            <a:ext cx="6759575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ja-JP" altLang="en-US" sz="1600" dirty="0">
                <a:latin typeface="Calibri" pitchFamily="34" charset="0"/>
              </a:rPr>
              <a:t>・</a:t>
            </a:r>
            <a:r>
              <a:rPr lang="en-US" altLang="ja-JP" sz="1600" dirty="0">
                <a:latin typeface="Calibri" pitchFamily="34" charset="0"/>
              </a:rPr>
              <a:t>70</a:t>
            </a:r>
            <a:r>
              <a:rPr lang="ja-JP" altLang="en-US" sz="1600" dirty="0">
                <a:latin typeface="Calibri" pitchFamily="34" charset="0"/>
              </a:rPr>
              <a:t>歳まで働ける条件整備を行うことにより、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高齢従業員</a:t>
            </a:r>
            <a:r>
              <a:rPr lang="ja-JP" altLang="en-US" sz="1600" dirty="0">
                <a:latin typeface="Calibri" pitchFamily="34" charset="0"/>
              </a:rPr>
              <a:t>の経験・知識を活かせるとともに、労働力の確保が可能と</a:t>
            </a:r>
            <a:r>
              <a:rPr lang="ja-JP" altLang="en-US" sz="1600" dirty="0" smtClean="0">
                <a:latin typeface="Calibri" pitchFamily="34" charset="0"/>
              </a:rPr>
              <a:t>なった。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85750" y="4714875"/>
            <a:ext cx="3000375" cy="357188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j-ea"/>
                <a:ea typeface="+mj-ea"/>
              </a:rPr>
              <a:t>（Ａ）助成金の対象となる経費</a:t>
            </a:r>
            <a:endParaRPr lang="ja-JP" altLang="en-US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215188" y="4714875"/>
            <a:ext cx="1571625" cy="357188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bg1"/>
                </a:solidFill>
                <a:latin typeface="+mj-ea"/>
              </a:rPr>
              <a:t>（Ｃ）支給額</a:t>
            </a:r>
            <a:endParaRPr lang="en-US" altLang="ja-JP" sz="1600" b="1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22" name="メモ 21"/>
          <p:cNvSpPr/>
          <p:nvPr/>
        </p:nvSpPr>
        <p:spPr bwMode="auto">
          <a:xfrm>
            <a:off x="3571875" y="4929188"/>
            <a:ext cx="3286125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・ 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+mj-ea"/>
                <a:ea typeface="ＤＨＰ特太ゴシック体" pitchFamily="2" charset="-128"/>
              </a:rPr>
              <a:t>企業全体</a:t>
            </a:r>
            <a:r>
              <a:rPr lang="ja-JP" altLang="en-US" sz="1600" dirty="0">
                <a:latin typeface="+mj-ea"/>
              </a:rPr>
              <a:t>で就労する、</a:t>
            </a:r>
            <a:r>
              <a:rPr lang="en-US" altLang="ja-JP" sz="1600" dirty="0">
                <a:latin typeface="+mj-ea"/>
              </a:rPr>
              <a:t>1</a:t>
            </a:r>
            <a:r>
              <a:rPr lang="ja-JP" altLang="en-US" sz="1600" dirty="0">
                <a:latin typeface="+mj-ea"/>
              </a:rPr>
              <a:t>年以上雇</a:t>
            </a:r>
            <a:endParaRPr lang="en-US" altLang="ja-JP" sz="1600" dirty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用される</a:t>
            </a:r>
            <a:r>
              <a:rPr lang="en-US" altLang="ja-JP" sz="1600" dirty="0">
                <a:latin typeface="+mj-ea"/>
              </a:rPr>
              <a:t>60</a:t>
            </a:r>
            <a:r>
              <a:rPr lang="ja-JP" altLang="en-US" sz="1600" dirty="0">
                <a:latin typeface="+mj-ea"/>
              </a:rPr>
              <a:t>歳以上の被保険者数</a:t>
            </a:r>
            <a:endParaRPr lang="en-US" altLang="ja-JP" sz="1600" dirty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 </a:t>
            </a:r>
            <a:r>
              <a:rPr lang="ja-JP" altLang="en-US" sz="1600" dirty="0"/>
              <a:t>＝ </a:t>
            </a:r>
            <a:r>
              <a:rPr lang="en-US" altLang="ja-JP" sz="1600" b="1" dirty="0"/>
              <a:t>16</a:t>
            </a:r>
            <a:r>
              <a:rPr lang="ja-JP" altLang="en-US" sz="1600" dirty="0">
                <a:ea typeface="ＤＦ特太ゴシック体" pitchFamily="1" charset="-128"/>
              </a:rPr>
              <a:t>人</a:t>
            </a:r>
            <a:endParaRPr lang="en-US" altLang="ja-JP" sz="1600" b="1" dirty="0"/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 16</a:t>
            </a:r>
            <a:r>
              <a:rPr lang="ja-JP" altLang="en-US" sz="1600" dirty="0">
                <a:ea typeface="ＤＦ特太ゴシック体" pitchFamily="1" charset="-128"/>
              </a:rPr>
              <a:t>人</a:t>
            </a:r>
            <a:r>
              <a:rPr lang="en-US" altLang="ja-JP" sz="1600" dirty="0" smtClean="0">
                <a:ea typeface="ＤＦ特太ゴシック体" pitchFamily="1" charset="-128"/>
              </a:rPr>
              <a:t>×</a:t>
            </a:r>
            <a:r>
              <a:rPr lang="en-US" altLang="ja-JP" sz="1600" b="1" dirty="0" smtClean="0">
                <a:ea typeface="ＤＦ特太ゴシック体" pitchFamily="1" charset="-128"/>
              </a:rPr>
              <a:t>30</a:t>
            </a:r>
            <a:r>
              <a:rPr lang="ja-JP" altLang="en-US" sz="1600" dirty="0" smtClean="0">
                <a:ea typeface="ＤＦ特太ゴシック体" pitchFamily="1" charset="-128"/>
              </a:rPr>
              <a:t>万</a:t>
            </a:r>
            <a:r>
              <a:rPr lang="ja-JP" altLang="en-US" sz="1600" dirty="0">
                <a:ea typeface="ＤＦ特太ゴシック体" pitchFamily="1" charset="-128"/>
              </a:rPr>
              <a:t>円 ＝ </a:t>
            </a:r>
            <a:r>
              <a:rPr lang="en-US" altLang="ja-JP" sz="1600" b="1" u="sng" dirty="0" smtClean="0">
                <a:ea typeface="ＤＦ特太ゴシック体" pitchFamily="1" charset="-128"/>
              </a:rPr>
              <a:t>480</a:t>
            </a:r>
            <a:r>
              <a:rPr lang="ja-JP" altLang="en-US" sz="1600" u="sng" dirty="0" smtClean="0">
                <a:ea typeface="ＤＦ特太ゴシック体" pitchFamily="1" charset="-128"/>
              </a:rPr>
              <a:t>万</a:t>
            </a:r>
            <a:r>
              <a:rPr lang="ja-JP" altLang="en-US" sz="1600" u="sng" dirty="0">
                <a:ea typeface="ＤＦ特太ゴシック体" pitchFamily="1" charset="-128"/>
              </a:rPr>
              <a:t>円</a:t>
            </a:r>
            <a:r>
              <a:rPr lang="ja-JP" altLang="en-US" sz="1600" b="1" dirty="0">
                <a:ea typeface="ＤＦ特太ゴシック体" pitchFamily="1" charset="-128"/>
              </a:rPr>
              <a:t>･･</a:t>
            </a:r>
            <a:r>
              <a:rPr lang="ja-JP" altLang="en-US" sz="1600" dirty="0">
                <a:ea typeface="ＤＦ特太ゴシック体" pitchFamily="1" charset="-128"/>
              </a:rPr>
              <a:t>･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 b="1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86188" y="4714875"/>
            <a:ext cx="2928937" cy="357188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ja-JP" sz="1600" b="1" dirty="0">
                <a:solidFill>
                  <a:schemeClr val="tx1"/>
                </a:solidFill>
                <a:latin typeface="+mn-ea"/>
              </a:rPr>
              <a:t>B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）措置の対象となる被保険者</a:t>
            </a:r>
            <a:endParaRPr lang="en-US" altLang="ja-JP" sz="1600" b="1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角丸四角形 4"/>
          <p:cNvSpPr>
            <a:spLocks noChangeArrowheads="1"/>
          </p:cNvSpPr>
          <p:nvPr/>
        </p:nvSpPr>
        <p:spPr bwMode="auto">
          <a:xfrm>
            <a:off x="71438" y="357188"/>
            <a:ext cx="8929687" cy="6357937"/>
          </a:xfrm>
          <a:prstGeom prst="roundRect">
            <a:avLst>
              <a:gd name="adj" fmla="val 4264"/>
            </a:avLst>
          </a:prstGeom>
          <a:solidFill>
            <a:srgbClr val="CCFFCC">
              <a:alpha val="50195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/>
            <a:r>
              <a:rPr lang="en-US" altLang="ja-JP" u="sng"/>
              <a:t>.</a:t>
            </a:r>
            <a:endParaRPr lang="ja-JP" altLang="en-US" u="sng"/>
          </a:p>
        </p:txBody>
      </p:sp>
      <p:sp>
        <p:nvSpPr>
          <p:cNvPr id="6" name="メモ 5"/>
          <p:cNvSpPr/>
          <p:nvPr/>
        </p:nvSpPr>
        <p:spPr bwMode="auto">
          <a:xfrm>
            <a:off x="142875" y="4929188"/>
            <a:ext cx="3500431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spc="-60" dirty="0">
                <a:latin typeface="+mj-ea"/>
                <a:ea typeface="+mj-ea"/>
              </a:rPr>
              <a:t>・ </a:t>
            </a:r>
            <a:r>
              <a:rPr lang="ja-JP" altLang="en-US" sz="1600" dirty="0">
                <a:latin typeface="+mj-ea"/>
              </a:rPr>
              <a:t>専門家委託費</a:t>
            </a:r>
            <a:r>
              <a:rPr lang="en-US" altLang="ja-JP" sz="1200" dirty="0">
                <a:latin typeface="+mj-ea"/>
              </a:rPr>
              <a:t>(</a:t>
            </a:r>
            <a:r>
              <a:rPr lang="ja-JP" altLang="en-US" sz="1200" dirty="0">
                <a:latin typeface="+mj-ea"/>
              </a:rPr>
              <a:t>就業規則改正</a:t>
            </a:r>
            <a:r>
              <a:rPr lang="en-US" altLang="ja-JP" sz="1200" dirty="0">
                <a:latin typeface="+mj-ea"/>
              </a:rPr>
              <a:t>)</a:t>
            </a:r>
            <a:r>
              <a:rPr lang="ja-JP" altLang="en-US" sz="1200" dirty="0">
                <a:latin typeface="+mj-ea"/>
              </a:rPr>
              <a:t>   </a:t>
            </a:r>
            <a:r>
              <a:rPr lang="ja-JP" altLang="en-US" sz="1200" dirty="0" smtClean="0">
                <a:latin typeface="+mj-ea"/>
              </a:rPr>
              <a:t> </a:t>
            </a:r>
            <a:r>
              <a:rPr lang="en-US" altLang="ja-JP" sz="1600" spc="-60" dirty="0" smtClean="0">
                <a:latin typeface="+mj-ea"/>
                <a:ea typeface="+mj-ea"/>
              </a:rPr>
              <a:t>10</a:t>
            </a:r>
            <a:r>
              <a:rPr lang="ja-JP" altLang="en-US" sz="1600" dirty="0" smtClean="0">
                <a:latin typeface="+mj-ea"/>
                <a:ea typeface="+mj-ea"/>
              </a:rPr>
              <a:t>万円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>
                <a:latin typeface="+mj-ea"/>
                <a:ea typeface="+mj-ea"/>
              </a:rPr>
              <a:t>・ </a:t>
            </a:r>
            <a:r>
              <a:rPr lang="ja-JP" altLang="en-US" sz="1600" u="sng" spc="-170" dirty="0">
                <a:latin typeface="+mj-ea"/>
                <a:ea typeface="+mj-ea"/>
              </a:rPr>
              <a:t>みなし費用</a:t>
            </a:r>
            <a:r>
              <a:rPr lang="en-US" altLang="ja-JP" sz="1100" b="1" u="sng" dirty="0" smtClean="0">
                <a:latin typeface="HG丸ｺﾞｼｯｸM-PRO" pitchFamily="50" charset="-128"/>
                <a:ea typeface="HG丸ｺﾞｼｯｸM-PRO" pitchFamily="50" charset="-128"/>
              </a:rPr>
              <a:t>【</a:t>
            </a:r>
            <a:r>
              <a:rPr lang="en-US" altLang="ja-JP" sz="1100" b="1" u="sng" spc="-80" dirty="0" smtClean="0">
                <a:latin typeface="HG丸ｺﾞｼｯｸM-PRO" pitchFamily="50" charset="-128"/>
                <a:ea typeface="HG丸ｺﾞｼｯｸM-PRO" pitchFamily="50" charset="-128"/>
              </a:rPr>
              <a:t>67</a:t>
            </a:r>
            <a:r>
              <a:rPr lang="ja-JP" altLang="en-US" sz="1100" b="1" u="sng" spc="-80" dirty="0" smtClean="0">
                <a:latin typeface="HG丸ｺﾞｼｯｸM-PRO" pitchFamily="50" charset="-128"/>
                <a:ea typeface="HG丸ｺﾞｼｯｸM-PRO" pitchFamily="50" charset="-128"/>
              </a:rPr>
              <a:t>歳</a:t>
            </a:r>
            <a:r>
              <a:rPr lang="ja-JP" altLang="en-US" sz="1100" b="1" u="sng" spc="-80" dirty="0">
                <a:latin typeface="HG丸ｺﾞｼｯｸM-PRO" pitchFamily="50" charset="-128"/>
                <a:ea typeface="HG丸ｺﾞｼｯｸM-PRO" pitchFamily="50" charset="-128"/>
              </a:rPr>
              <a:t>雇用確保措置</a:t>
            </a:r>
            <a:r>
              <a:rPr lang="en-US" altLang="ja-JP" sz="1100" b="1" u="sng" spc="-80" dirty="0">
                <a:latin typeface="HG丸ｺﾞｼｯｸM-PRO" pitchFamily="50" charset="-128"/>
                <a:ea typeface="HG丸ｺﾞｼｯｸM-PRO" pitchFamily="50" charset="-128"/>
              </a:rPr>
              <a:t>】</a:t>
            </a:r>
            <a:r>
              <a:rPr lang="ja-JP" altLang="en-US" sz="1100" b="1" u="sng" dirty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en-US" altLang="ja-JP" sz="1600" u="sng" dirty="0">
                <a:latin typeface="+mj-ea"/>
                <a:ea typeface="+mj-ea"/>
              </a:rPr>
              <a:t>100</a:t>
            </a:r>
            <a:r>
              <a:rPr lang="ja-JP" altLang="en-US" sz="1600" u="sng" dirty="0">
                <a:latin typeface="+mj-ea"/>
                <a:ea typeface="+mj-ea"/>
              </a:rPr>
              <a:t>万円</a:t>
            </a:r>
            <a:r>
              <a:rPr lang="ja-JP" altLang="en-US" sz="1600" u="sng" dirty="0">
                <a:latin typeface="+mn-lt"/>
                <a:ea typeface="+mn-ea"/>
              </a:rPr>
              <a:t>　　　　　</a:t>
            </a:r>
            <a:endParaRPr lang="en-US" altLang="ja-JP" sz="1600" u="sng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ea typeface="ＭＳ Ｐゴシック" pitchFamily="50" charset="-128"/>
              </a:rPr>
              <a:t>　　　　対象経費の</a:t>
            </a:r>
            <a:r>
              <a:rPr lang="ja-JP" altLang="en-US" sz="1600" dirty="0" smtClean="0">
                <a:ea typeface="ＭＳ Ｐゴシック" pitchFamily="50" charset="-128"/>
              </a:rPr>
              <a:t>合計　　</a:t>
            </a:r>
            <a:r>
              <a:rPr lang="ja-JP" altLang="en-US" sz="1600" dirty="0">
                <a:ea typeface="ＭＳ Ｐゴシック" pitchFamily="50" charset="-128"/>
              </a:rPr>
              <a:t>　</a:t>
            </a:r>
            <a:r>
              <a:rPr lang="en-US" altLang="ja-JP" sz="1600" b="1" dirty="0" smtClean="0">
                <a:ea typeface="ＤＦ特太ゴシック体" pitchFamily="1" charset="-128"/>
              </a:rPr>
              <a:t>100</a:t>
            </a:r>
            <a:r>
              <a:rPr lang="ja-JP" altLang="en-US" sz="1600" b="1" dirty="0" smtClean="0">
                <a:ea typeface="ＤＦ特太ゴシック体" pitchFamily="1" charset="-128"/>
              </a:rPr>
              <a:t>万円</a:t>
            </a:r>
            <a:r>
              <a:rPr lang="en-US" altLang="ja-JP" sz="1200" b="1" dirty="0" smtClean="0">
                <a:solidFill>
                  <a:srgbClr val="FF0000"/>
                </a:solidFill>
                <a:latin typeface="+mj-ea"/>
              </a:rPr>
              <a:t>(</a:t>
            </a:r>
            <a:r>
              <a:rPr lang="ja-JP" altLang="en-US" sz="1200" b="1" dirty="0" smtClean="0">
                <a:solidFill>
                  <a:srgbClr val="FF0000"/>
                </a:solidFill>
                <a:latin typeface="+mj-ea"/>
              </a:rPr>
              <a:t>注</a:t>
            </a:r>
            <a:r>
              <a:rPr lang="en-US" altLang="ja-JP" sz="1200" b="1" dirty="0" smtClean="0">
                <a:solidFill>
                  <a:srgbClr val="FF0000"/>
                </a:solidFill>
                <a:latin typeface="+mj-ea"/>
              </a:rPr>
              <a:t>)</a:t>
            </a:r>
            <a:endParaRPr lang="en-US" altLang="ja-JP" sz="1200" b="1" dirty="0" smtClean="0">
              <a:solidFill>
                <a:srgbClr val="FF0000"/>
              </a:solidFill>
              <a:ea typeface="ＤＦ特太ゴシック体" pitchFamily="1" charset="-128"/>
            </a:endParaRPr>
          </a:p>
          <a:p>
            <a:pPr fontAlgn="auto">
              <a:lnSpc>
                <a:spcPts val="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 smtClean="0">
                <a:solidFill>
                  <a:srgbClr val="FF0000"/>
                </a:solidFill>
                <a:ea typeface="ＤＦ特太ゴシック体" pitchFamily="1" charset="-128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 smtClean="0">
                <a:solidFill>
                  <a:srgbClr val="FF0000"/>
                </a:solidFill>
                <a:latin typeface="+mj-ea"/>
                <a:ea typeface="+mj-ea"/>
              </a:rPr>
              <a:t>(</a:t>
            </a:r>
            <a:r>
              <a:rPr lang="ja-JP" altLang="en-US" sz="1200" b="1" dirty="0" smtClean="0">
                <a:solidFill>
                  <a:srgbClr val="FF0000"/>
                </a:solidFill>
                <a:latin typeface="+mj-ea"/>
                <a:ea typeface="+mj-ea"/>
              </a:rPr>
              <a:t>注</a:t>
            </a:r>
            <a:r>
              <a:rPr lang="en-US" altLang="ja-JP" sz="1200" b="1" dirty="0" smtClean="0">
                <a:solidFill>
                  <a:srgbClr val="FF0000"/>
                </a:solidFill>
                <a:latin typeface="+mj-ea"/>
                <a:ea typeface="+mj-ea"/>
              </a:rPr>
              <a:t>)</a:t>
            </a:r>
            <a:r>
              <a:rPr lang="ja-JP" altLang="en-US" sz="1200" spc="-100" dirty="0" smtClean="0">
                <a:latin typeface="+mj-ea"/>
                <a:ea typeface="+mj-ea"/>
              </a:rPr>
              <a:t>委託費の実費に関わらず</a:t>
            </a:r>
            <a:r>
              <a:rPr lang="en-US" altLang="ja-JP" sz="1200" spc="-100" dirty="0" smtClean="0">
                <a:latin typeface="+mj-ea"/>
                <a:ea typeface="+mj-ea"/>
              </a:rPr>
              <a:t>100</a:t>
            </a:r>
            <a:r>
              <a:rPr lang="ja-JP" altLang="en-US" sz="1200" spc="-100" dirty="0" smtClean="0">
                <a:latin typeface="+mj-ea"/>
                <a:ea typeface="+mj-ea"/>
              </a:rPr>
              <a:t>万円のみとなります。</a:t>
            </a:r>
            <a:endParaRPr lang="en-US" altLang="ja-JP" sz="1200" spc="-100" dirty="0">
              <a:latin typeface="+mj-ea"/>
              <a:ea typeface="+mj-ea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+mn-lt"/>
                <a:ea typeface="ＤＦ特太ゴシック体" pitchFamily="1" charset="-128"/>
              </a:rPr>
              <a:t>※</a:t>
            </a:r>
            <a:r>
              <a:rPr lang="en-US" altLang="ja-JP" sz="1600" b="1" dirty="0" smtClean="0">
                <a:ea typeface="ＤＦ特太ゴシック体" pitchFamily="1" charset="-128"/>
              </a:rPr>
              <a:t>100</a:t>
            </a:r>
            <a:r>
              <a:rPr lang="ja-JP" altLang="en-US" sz="1600" b="1" dirty="0" smtClean="0">
                <a:latin typeface="+mn-lt"/>
                <a:ea typeface="ＤＦ特太ゴシック体" pitchFamily="1" charset="-128"/>
              </a:rPr>
              <a:t>万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円の</a:t>
            </a:r>
            <a:r>
              <a:rPr lang="en-US" altLang="ja-JP" sz="1600" b="1" dirty="0">
                <a:ea typeface="ＤＦ特太ゴシック体" pitchFamily="1" charset="-128"/>
              </a:rPr>
              <a:t>2</a:t>
            </a:r>
            <a:r>
              <a:rPr lang="en-US" altLang="ja-JP" sz="1600" b="1" dirty="0">
                <a:latin typeface="+mn-lt"/>
                <a:ea typeface="ＤＦ特太ゴシック体" pitchFamily="1" charset="-128"/>
              </a:rPr>
              <a:t>/</a:t>
            </a:r>
            <a:r>
              <a:rPr lang="en-US" altLang="ja-JP" sz="1600" b="1" dirty="0">
                <a:ea typeface="ＤＦ特太ゴシック体" pitchFamily="1" charset="-128"/>
              </a:rPr>
              <a:t>3</a:t>
            </a:r>
            <a:r>
              <a:rPr lang="ja-JP" altLang="en-US" sz="1600" b="1" dirty="0">
                <a:ea typeface="ＤＦ特太ゴシック体" pitchFamily="1" charset="-128"/>
              </a:rPr>
              <a:t> 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＝ </a:t>
            </a:r>
            <a:r>
              <a:rPr lang="en-US" altLang="ja-JP" sz="1600" b="1" u="sng" dirty="0" smtClean="0">
                <a:ea typeface="ＤＦ特太ゴシック体" pitchFamily="1" charset="-128"/>
              </a:rPr>
              <a:t>66</a:t>
            </a:r>
            <a:r>
              <a:rPr lang="ja-JP" altLang="en-US" sz="1600" b="1" u="sng" dirty="0" smtClean="0">
                <a:latin typeface="+mn-lt"/>
                <a:ea typeface="ＤＦ特太ゴシック体" pitchFamily="1" charset="-128"/>
              </a:rPr>
              <a:t>万</a:t>
            </a:r>
            <a:r>
              <a:rPr lang="en-US" altLang="ja-JP" sz="1600" b="1" u="sng" dirty="0" smtClean="0">
                <a:ea typeface="ＤＦ特太ゴシック体" pitchFamily="1" charset="-128"/>
              </a:rPr>
              <a:t>6</a:t>
            </a:r>
            <a:r>
              <a:rPr lang="ja-JP" altLang="en-US" sz="1600" b="1" u="sng" dirty="0" smtClean="0">
                <a:ea typeface="ＤＦ特太ゴシック体" pitchFamily="1" charset="-128"/>
              </a:rPr>
              <a:t>千</a:t>
            </a:r>
            <a:r>
              <a:rPr lang="ja-JP" altLang="en-US" sz="1600" b="1" u="sng" dirty="0" smtClean="0">
                <a:latin typeface="+mn-lt"/>
                <a:ea typeface="ＤＦ特太ゴシック体" pitchFamily="1" charset="-128"/>
              </a:rPr>
              <a:t>円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･･･①</a:t>
            </a:r>
          </a:p>
        </p:txBody>
      </p:sp>
      <p:sp>
        <p:nvSpPr>
          <p:cNvPr id="16388" name="テキスト ボックス 6"/>
          <p:cNvSpPr txBox="1">
            <a:spLocks noChangeArrowheads="1"/>
          </p:cNvSpPr>
          <p:nvPr/>
        </p:nvSpPr>
        <p:spPr bwMode="auto">
          <a:xfrm>
            <a:off x="142875" y="1487488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dirty="0">
                <a:latin typeface="Calibri" pitchFamily="34" charset="0"/>
              </a:rPr>
              <a:t>【1.</a:t>
            </a:r>
            <a:r>
              <a:rPr lang="ja-JP" altLang="en-US" dirty="0">
                <a:latin typeface="Calibri" pitchFamily="34" charset="0"/>
              </a:rPr>
              <a:t>現状・問題点</a:t>
            </a:r>
            <a:r>
              <a:rPr lang="en-US" altLang="ja-JP" dirty="0">
                <a:latin typeface="Calibri" pitchFamily="34" charset="0"/>
              </a:rPr>
              <a:t>】</a:t>
            </a:r>
            <a:endParaRPr lang="ja-JP" altLang="en-US" dirty="0">
              <a:latin typeface="Calibri" pitchFamily="34" charset="0"/>
            </a:endParaRPr>
          </a:p>
        </p:txBody>
      </p:sp>
      <p:sp>
        <p:nvSpPr>
          <p:cNvPr id="16389" name="テキスト ボックス 7"/>
          <p:cNvSpPr txBox="1">
            <a:spLocks noChangeArrowheads="1"/>
          </p:cNvSpPr>
          <p:nvPr/>
        </p:nvSpPr>
        <p:spPr bwMode="auto">
          <a:xfrm>
            <a:off x="142875" y="3643313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【3.</a:t>
            </a:r>
            <a:r>
              <a:rPr lang="ja-JP" altLang="en-US">
                <a:latin typeface="Calibri" pitchFamily="34" charset="0"/>
              </a:rPr>
              <a:t>取組の効果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2000250" y="2598738"/>
            <a:ext cx="6759575" cy="90170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ja-JP" altLang="en-US" sz="1600" dirty="0">
                <a:latin typeface="+mn-lt"/>
                <a:ea typeface="+mn-ea"/>
              </a:rPr>
              <a:t>・就業規則を改正し、</a:t>
            </a:r>
            <a:r>
              <a:rPr lang="ja-JP" altLang="en-US" sz="1600" dirty="0" smtClean="0">
                <a:latin typeface="+mn-lt"/>
                <a:ea typeface="+mn-ea"/>
              </a:rPr>
              <a:t>定年を</a:t>
            </a:r>
            <a:r>
              <a:rPr lang="en-US" altLang="ja-JP" sz="1600" dirty="0" smtClean="0">
                <a:latin typeface="+mn-lt"/>
                <a:ea typeface="+mn-ea"/>
              </a:rPr>
              <a:t>65</a:t>
            </a:r>
            <a:r>
              <a:rPr lang="ja-JP" altLang="en-US" sz="1600" dirty="0" smtClean="0">
                <a:latin typeface="+mn-lt"/>
                <a:ea typeface="+mn-ea"/>
              </a:rPr>
              <a:t>歳、希望者全員継続雇用年齢を</a:t>
            </a:r>
            <a:r>
              <a:rPr lang="en-US" altLang="ja-JP" sz="1600" dirty="0" smtClean="0">
                <a:latin typeface="+mn-lt"/>
                <a:ea typeface="+mn-ea"/>
              </a:rPr>
              <a:t>67</a:t>
            </a:r>
            <a:r>
              <a:rPr lang="ja-JP" altLang="en-US" sz="1600" dirty="0" smtClean="0">
                <a:latin typeface="+mn-lt"/>
                <a:ea typeface="+mn-ea"/>
              </a:rPr>
              <a:t>歳まで引き上げる。</a:t>
            </a:r>
            <a:endParaRPr lang="ja-JP" altLang="en-US" sz="1400" b="1" u="sng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928688" y="71438"/>
            <a:ext cx="7215187" cy="715962"/>
          </a:xfrm>
          <a:prstGeom prst="roundRect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事例 ⑩    定年</a:t>
            </a:r>
            <a:r>
              <a:rPr lang="ja-JP" altLang="en-US" sz="3200" dirty="0">
                <a:latin typeface="+mn-lt"/>
                <a:ea typeface="ＤＦ特太ゴシック体" pitchFamily="1" charset="-128"/>
              </a:rPr>
              <a:t>の引上げ等（２）</a:t>
            </a:r>
            <a:endParaRPr lang="en-US" altLang="ja-JP" sz="3200" dirty="0">
              <a:latin typeface="+mn-lt"/>
              <a:ea typeface="ＤＦ特太ゴシック体" pitchFamily="1" charset="-128"/>
            </a:endParaRPr>
          </a:p>
          <a:p>
            <a:pPr algn="r">
              <a:lnSpc>
                <a:spcPts val="1800"/>
              </a:lnSpc>
              <a:defRPr/>
            </a:pPr>
            <a:r>
              <a:rPr lang="en-US" altLang="ja-JP" sz="1600" dirty="0">
                <a:latin typeface="+mn-lt"/>
                <a:ea typeface="ＤＦ特太ゴシック体" pitchFamily="1" charset="-128"/>
              </a:rPr>
              <a:t>【70</a:t>
            </a:r>
            <a:r>
              <a:rPr lang="ja-JP" altLang="en-US" sz="1600" dirty="0">
                <a:latin typeface="+mn-lt"/>
                <a:ea typeface="ＤＦ特太ゴシック体" pitchFamily="1" charset="-128"/>
              </a:rPr>
              <a:t>歳雇用確保措置の実施によるみなし費用</a:t>
            </a:r>
            <a:r>
              <a:rPr lang="en-US" altLang="ja-JP" sz="1600" dirty="0">
                <a:latin typeface="+mn-lt"/>
                <a:ea typeface="ＤＦ特太ゴシック体" pitchFamily="1" charset="-128"/>
              </a:rPr>
              <a:t>100</a:t>
            </a:r>
            <a:r>
              <a:rPr lang="ja-JP" altLang="en-US" sz="1600" dirty="0">
                <a:latin typeface="+mn-lt"/>
                <a:ea typeface="ＤＦ特太ゴシック体" pitchFamily="1" charset="-128"/>
              </a:rPr>
              <a:t>万円が適用される場合</a:t>
            </a:r>
            <a:r>
              <a:rPr lang="en-US" altLang="ja-JP" sz="1600" dirty="0">
                <a:latin typeface="+mn-lt"/>
                <a:ea typeface="ＤＦ特太ゴシック体" pitchFamily="1" charset="-128"/>
              </a:rPr>
              <a:t>】</a:t>
            </a:r>
            <a:endParaRPr lang="ja-JP" altLang="en-US" sz="1600" dirty="0">
              <a:ea typeface="ＭＳ Ｐゴシック" pitchFamily="50" charset="-128"/>
            </a:endParaRPr>
          </a:p>
        </p:txBody>
      </p:sp>
      <p:sp>
        <p:nvSpPr>
          <p:cNvPr id="11" name="対角する 2 つの角を切り取った四角形 10"/>
          <p:cNvSpPr/>
          <p:nvPr/>
        </p:nvSpPr>
        <p:spPr bwMode="auto">
          <a:xfrm>
            <a:off x="225425" y="928688"/>
            <a:ext cx="3632200" cy="357187"/>
          </a:xfrm>
          <a:prstGeom prst="snip2Diag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   窯 業・土 石 製 品 製 造 業</a:t>
            </a:r>
            <a:endParaRPr lang="ja-JP" altLang="en-US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1273" name="角丸四角形 12"/>
          <p:cNvSpPr>
            <a:spLocks noChangeArrowheads="1"/>
          </p:cNvSpPr>
          <p:nvPr/>
        </p:nvSpPr>
        <p:spPr bwMode="auto">
          <a:xfrm>
            <a:off x="2016125" y="1500188"/>
            <a:ext cx="6759575" cy="9286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1600" dirty="0">
                <a:latin typeface="Calibri" pitchFamily="34" charset="0"/>
              </a:rPr>
              <a:t>・現在、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ＤＨＰ特太ゴシック体" pitchFamily="2" charset="-128"/>
              </a:rPr>
              <a:t>企業全体</a:t>
            </a:r>
            <a:r>
              <a:rPr lang="ja-JP" altLang="en-US" sz="1600" dirty="0">
                <a:latin typeface="Calibri" pitchFamily="34" charset="0"/>
              </a:rPr>
              <a:t>で定年</a:t>
            </a:r>
            <a:r>
              <a:rPr lang="en-US" altLang="ja-JP" sz="1600" dirty="0" smtClean="0">
                <a:latin typeface="Calibri" pitchFamily="34" charset="0"/>
              </a:rPr>
              <a:t>60</a:t>
            </a:r>
            <a:r>
              <a:rPr lang="ja-JP" altLang="en-US" sz="1600" dirty="0" smtClean="0">
                <a:latin typeface="Calibri" pitchFamily="34" charset="0"/>
              </a:rPr>
              <a:t>歳、希望者全員</a:t>
            </a:r>
            <a:r>
              <a:rPr lang="en-US" altLang="ja-JP" sz="1600" dirty="0" smtClean="0">
                <a:latin typeface="Calibri" pitchFamily="34" charset="0"/>
              </a:rPr>
              <a:t>65</a:t>
            </a:r>
            <a:r>
              <a:rPr lang="ja-JP" altLang="en-US" sz="1600" dirty="0" smtClean="0">
                <a:latin typeface="Calibri" pitchFamily="34" charset="0"/>
              </a:rPr>
              <a:t>歳継続雇用を実施しているが、</a:t>
            </a:r>
          </a:p>
          <a:p>
            <a:pPr>
              <a:defRPr/>
            </a:pPr>
            <a:r>
              <a:rPr lang="ja-JP" altLang="en-US" sz="1600" dirty="0" smtClean="0">
                <a:latin typeface="Calibri" pitchFamily="34" charset="0"/>
              </a:rPr>
              <a:t>経験・知識の豊富な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高齢</a:t>
            </a:r>
            <a:r>
              <a:rPr lang="ja-JP" altLang="en-US" sz="1600" b="1" u="sng" dirty="0" smtClean="0">
                <a:solidFill>
                  <a:srgbClr val="0000FF"/>
                </a:solidFill>
                <a:latin typeface="Calibri" pitchFamily="34" charset="0"/>
              </a:rPr>
              <a:t>従業員</a:t>
            </a:r>
            <a:r>
              <a:rPr lang="ja-JP" altLang="en-US" sz="1600" dirty="0" smtClean="0">
                <a:latin typeface="Calibri" pitchFamily="34" charset="0"/>
              </a:rPr>
              <a:t>に</a:t>
            </a:r>
            <a:r>
              <a:rPr lang="ja-JP" altLang="en-US" sz="1600" dirty="0">
                <a:latin typeface="Calibri" pitchFamily="34" charset="0"/>
              </a:rPr>
              <a:t>は年齢</a:t>
            </a:r>
            <a:r>
              <a:rPr lang="ja-JP" altLang="en-US" sz="1600" dirty="0" smtClean="0">
                <a:latin typeface="Calibri" pitchFamily="34" charset="0"/>
              </a:rPr>
              <a:t>にかかわりなく働き続けてほしい。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6394" name="テキスト ボックス 16"/>
          <p:cNvSpPr txBox="1">
            <a:spLocks noChangeArrowheads="1"/>
          </p:cNvSpPr>
          <p:nvPr/>
        </p:nvSpPr>
        <p:spPr bwMode="auto">
          <a:xfrm>
            <a:off x="142875" y="2559050"/>
            <a:ext cx="1647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【2.</a:t>
            </a:r>
            <a:r>
              <a:rPr lang="ja-JP" altLang="en-US">
                <a:latin typeface="Calibri" pitchFamily="34" charset="0"/>
              </a:rPr>
              <a:t>取組内容</a:t>
            </a:r>
            <a:r>
              <a:rPr lang="en-US" altLang="ja-JP">
                <a:latin typeface="Calibri" pitchFamily="34" charset="0"/>
              </a:rPr>
              <a:t>】</a:t>
            </a:r>
            <a:r>
              <a:rPr lang="ja-JP" altLang="en-US" sz="1200">
                <a:latin typeface="Calibri" pitchFamily="34" charset="0"/>
              </a:rPr>
              <a:t>　</a:t>
            </a:r>
          </a:p>
        </p:txBody>
      </p:sp>
      <p:sp>
        <p:nvSpPr>
          <p:cNvPr id="16" name="メモ 15"/>
          <p:cNvSpPr/>
          <p:nvPr/>
        </p:nvSpPr>
        <p:spPr bwMode="auto">
          <a:xfrm>
            <a:off x="6929455" y="4929188"/>
            <a:ext cx="2000234" cy="161131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・ </a:t>
            </a:r>
            <a:r>
              <a:rPr lang="ja-JP" altLang="en-US" sz="1600" b="1" dirty="0">
                <a:ea typeface="ＤＦ特太ゴシック体" pitchFamily="1" charset="-128"/>
              </a:rPr>
              <a:t>①</a:t>
            </a:r>
            <a:r>
              <a:rPr lang="ja-JP" altLang="en-US" sz="1600" dirty="0">
                <a:latin typeface="+mj-ea"/>
                <a:ea typeface="+mj-ea"/>
              </a:rPr>
              <a:t>と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  <a:r>
              <a:rPr lang="ja-JP" altLang="en-US" sz="1600" dirty="0">
                <a:latin typeface="+mj-ea"/>
                <a:ea typeface="+mj-ea"/>
              </a:rPr>
              <a:t>のうち、少な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　い方の金額 ＝ </a:t>
            </a:r>
            <a:r>
              <a:rPr lang="ja-JP" altLang="en-US" sz="1600" b="1" dirty="0">
                <a:ea typeface="ＤＦ特太ゴシック体" pitchFamily="1" charset="-128"/>
              </a:rPr>
              <a:t>①</a:t>
            </a:r>
            <a:endParaRPr lang="en-US" altLang="ja-JP" sz="1600" b="1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spc="-60" dirty="0">
                <a:ea typeface="ＤＦ特太ゴシック体" pitchFamily="1" charset="-128"/>
              </a:rPr>
              <a:t>※</a:t>
            </a:r>
            <a:r>
              <a:rPr lang="ja-JP" altLang="en-US" sz="1600" spc="-60" dirty="0">
                <a:latin typeface="+mn-lt"/>
                <a:ea typeface="ＤＦ特太ゴシック体" pitchFamily="1" charset="-128"/>
              </a:rPr>
              <a:t>支給額</a:t>
            </a:r>
            <a:r>
              <a:rPr lang="ja-JP" altLang="en-US" sz="1600" spc="-60" dirty="0" smtClean="0">
                <a:latin typeface="+mn-lt"/>
                <a:ea typeface="ＤＦ特太ゴシック体" pitchFamily="1" charset="-128"/>
              </a:rPr>
              <a:t>：</a:t>
            </a:r>
            <a:r>
              <a:rPr lang="en-US" altLang="ja-JP" sz="1600" b="1" u="sng" spc="-60" dirty="0" smtClean="0">
                <a:ea typeface="ＤＦ特太ゴシック体" pitchFamily="1" charset="-128"/>
              </a:rPr>
              <a:t>66</a:t>
            </a:r>
            <a:r>
              <a:rPr lang="ja-JP" altLang="en-US" sz="1600" u="sng" spc="-60" dirty="0" smtClean="0">
                <a:ea typeface="ＤＦ特太ゴシック体" pitchFamily="1" charset="-128"/>
              </a:rPr>
              <a:t>万</a:t>
            </a:r>
            <a:r>
              <a:rPr lang="en-US" altLang="ja-JP" sz="1600" b="1" u="sng" spc="-60" dirty="0" smtClean="0">
                <a:ea typeface="ＤＦ特太ゴシック体" pitchFamily="1" charset="-128"/>
              </a:rPr>
              <a:t>6</a:t>
            </a:r>
            <a:r>
              <a:rPr lang="ja-JP" altLang="en-US" sz="1600" b="1" u="sng" spc="-60" dirty="0" smtClean="0">
                <a:ea typeface="ＤＦ特太ゴシック体" pitchFamily="1" charset="-128"/>
              </a:rPr>
              <a:t>千</a:t>
            </a:r>
            <a:r>
              <a:rPr lang="ja-JP" altLang="en-US" sz="1600" u="sng" spc="-60" dirty="0" smtClean="0">
                <a:ea typeface="ＤＦ特太ゴシック体" pitchFamily="1" charset="-128"/>
              </a:rPr>
              <a:t>円</a:t>
            </a:r>
            <a:endParaRPr lang="ja-JP" altLang="en-US" sz="1600" spc="-60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16396" name="大かっこ 17"/>
          <p:cNvSpPr>
            <a:spLocks noChangeArrowheads="1"/>
          </p:cNvSpPr>
          <p:nvPr/>
        </p:nvSpPr>
        <p:spPr bwMode="auto">
          <a:xfrm>
            <a:off x="214313" y="2909888"/>
            <a:ext cx="1428750" cy="519112"/>
          </a:xfrm>
          <a:prstGeom prst="bracketPair">
            <a:avLst>
              <a:gd name="adj" fmla="val 16667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 u="sng"/>
          </a:p>
        </p:txBody>
      </p:sp>
      <p:sp>
        <p:nvSpPr>
          <p:cNvPr id="16397" name="テキスト ボックス 16"/>
          <p:cNvSpPr txBox="1">
            <a:spLocks noChangeArrowheads="1"/>
          </p:cNvSpPr>
          <p:nvPr/>
        </p:nvSpPr>
        <p:spPr bwMode="auto">
          <a:xfrm>
            <a:off x="142875" y="2905125"/>
            <a:ext cx="1500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高年齢者活用</a:t>
            </a:r>
            <a:endParaRPr lang="en-US" altLang="ja-JP" sz="1400" b="1">
              <a:solidFill>
                <a:srgbClr val="006600"/>
              </a:solidFill>
              <a:latin typeface="Calibri" pitchFamily="34" charset="0"/>
            </a:endParaRPr>
          </a:p>
          <a:p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　 促進措置</a:t>
            </a:r>
            <a:endParaRPr lang="ja-JP" altLang="en-US" sz="1200" b="1">
              <a:solidFill>
                <a:srgbClr val="006600"/>
              </a:solidFill>
              <a:latin typeface="Calibri" pitchFamily="34" charset="0"/>
            </a:endParaRPr>
          </a:p>
        </p:txBody>
      </p:sp>
      <p:sp>
        <p:nvSpPr>
          <p:cNvPr id="16398" name="角丸四角形 17"/>
          <p:cNvSpPr>
            <a:spLocks noChangeArrowheads="1"/>
          </p:cNvSpPr>
          <p:nvPr/>
        </p:nvSpPr>
        <p:spPr bwMode="auto">
          <a:xfrm>
            <a:off x="2000250" y="3670300"/>
            <a:ext cx="6759575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ja-JP" altLang="en-US" sz="1600" dirty="0" smtClean="0">
                <a:latin typeface="Calibri" pitchFamily="34" charset="0"/>
              </a:rPr>
              <a:t>・高齢者が長く働ける条件整備を行うことにより、</a:t>
            </a:r>
            <a:r>
              <a:rPr lang="ja-JP" altLang="en-US" sz="1600" b="1" u="sng" dirty="0" smtClean="0">
                <a:solidFill>
                  <a:srgbClr val="0000FF"/>
                </a:solidFill>
                <a:latin typeface="Calibri" pitchFamily="34" charset="0"/>
              </a:rPr>
              <a:t>高齢従業員</a:t>
            </a:r>
            <a:r>
              <a:rPr lang="ja-JP" altLang="en-US" sz="1600" dirty="0" smtClean="0">
                <a:latin typeface="Calibri" pitchFamily="34" charset="0"/>
              </a:rPr>
              <a:t>の経験・知識を</a:t>
            </a:r>
            <a:r>
              <a:rPr lang="ja-JP" altLang="en-US" sz="1600" dirty="0">
                <a:latin typeface="Calibri" pitchFamily="34" charset="0"/>
              </a:rPr>
              <a:t>活かせるとともに、労働力の確保が可能と</a:t>
            </a:r>
            <a:r>
              <a:rPr lang="ja-JP" altLang="en-US" sz="1600" dirty="0" err="1" smtClean="0">
                <a:latin typeface="Calibri" pitchFamily="34" charset="0"/>
              </a:rPr>
              <a:t>な</a:t>
            </a:r>
            <a:r>
              <a:rPr lang="ja-JP" altLang="en-US" sz="1600" dirty="0" smtClean="0">
                <a:latin typeface="Calibri" pitchFamily="34" charset="0"/>
              </a:rPr>
              <a:t>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357179" y="4714875"/>
            <a:ext cx="3000375" cy="357188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j-ea"/>
                <a:ea typeface="+mj-ea"/>
              </a:rPr>
              <a:t>（Ａ）助成金の対象となる経費</a:t>
            </a:r>
            <a:endParaRPr lang="ja-JP" altLang="en-US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143779" y="4714875"/>
            <a:ext cx="1571625" cy="357188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bg1"/>
                </a:solidFill>
                <a:latin typeface="+mj-ea"/>
              </a:rPr>
              <a:t>（Ｃ）支給額</a:t>
            </a:r>
            <a:endParaRPr lang="en-US" altLang="ja-JP" sz="1600" b="1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22" name="メモ 21"/>
          <p:cNvSpPr/>
          <p:nvPr/>
        </p:nvSpPr>
        <p:spPr bwMode="auto">
          <a:xfrm>
            <a:off x="3714744" y="4929188"/>
            <a:ext cx="3143256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・ 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+mj-ea"/>
                <a:ea typeface="ＤＨＰ特太ゴシック体" pitchFamily="2" charset="-128"/>
              </a:rPr>
              <a:t>企業全体</a:t>
            </a:r>
            <a:r>
              <a:rPr lang="ja-JP" altLang="en-US" sz="1600" dirty="0">
                <a:latin typeface="+mj-ea"/>
              </a:rPr>
              <a:t>で就労する、</a:t>
            </a:r>
            <a:r>
              <a:rPr lang="en-US" altLang="ja-JP" sz="1600" dirty="0">
                <a:latin typeface="+mj-ea"/>
              </a:rPr>
              <a:t>1</a:t>
            </a:r>
            <a:r>
              <a:rPr lang="ja-JP" altLang="en-US" sz="1600" dirty="0">
                <a:latin typeface="+mj-ea"/>
              </a:rPr>
              <a:t>年以上雇</a:t>
            </a:r>
            <a:endParaRPr lang="en-US" altLang="ja-JP" sz="1600" dirty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用される</a:t>
            </a:r>
            <a:r>
              <a:rPr lang="en-US" altLang="ja-JP" sz="1600" dirty="0">
                <a:latin typeface="+mj-ea"/>
              </a:rPr>
              <a:t>60</a:t>
            </a:r>
            <a:r>
              <a:rPr lang="ja-JP" altLang="en-US" sz="1600" dirty="0">
                <a:latin typeface="+mj-ea"/>
              </a:rPr>
              <a:t>歳以上の被保険者数</a:t>
            </a:r>
            <a:endParaRPr lang="en-US" altLang="ja-JP" sz="1600" dirty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 </a:t>
            </a:r>
            <a:r>
              <a:rPr lang="ja-JP" altLang="en-US" sz="1600" dirty="0"/>
              <a:t>＝ </a:t>
            </a:r>
            <a:r>
              <a:rPr lang="en-US" altLang="ja-JP" sz="1600" b="1" dirty="0"/>
              <a:t>10</a:t>
            </a:r>
            <a:r>
              <a:rPr lang="ja-JP" altLang="en-US" sz="1600" dirty="0">
                <a:ea typeface="ＤＦ特太ゴシック体" pitchFamily="1" charset="-128"/>
              </a:rPr>
              <a:t>人</a:t>
            </a:r>
            <a:endParaRPr lang="en-US" altLang="ja-JP" sz="1600" b="1" dirty="0"/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 10</a:t>
            </a:r>
            <a:r>
              <a:rPr lang="ja-JP" altLang="en-US" sz="1600" dirty="0">
                <a:ea typeface="ＤＦ特太ゴシック体" pitchFamily="1" charset="-128"/>
              </a:rPr>
              <a:t>人</a:t>
            </a:r>
            <a:r>
              <a:rPr lang="en-US" altLang="ja-JP" sz="1600" dirty="0" smtClean="0">
                <a:ea typeface="ＤＦ特太ゴシック体" pitchFamily="1" charset="-128"/>
              </a:rPr>
              <a:t>×</a:t>
            </a:r>
            <a:r>
              <a:rPr lang="en-US" altLang="ja-JP" sz="1600" b="1" dirty="0" smtClean="0">
                <a:ea typeface="ＤＦ特太ゴシック体" pitchFamily="1" charset="-128"/>
              </a:rPr>
              <a:t>30</a:t>
            </a:r>
            <a:r>
              <a:rPr lang="ja-JP" altLang="en-US" sz="1600" dirty="0" smtClean="0">
                <a:ea typeface="ＤＦ特太ゴシック体" pitchFamily="1" charset="-128"/>
              </a:rPr>
              <a:t>万円＝</a:t>
            </a:r>
            <a:r>
              <a:rPr lang="en-US" altLang="ja-JP" sz="1600" b="1" u="sng" smtClean="0">
                <a:ea typeface="ＤＦ特太ゴシック体" pitchFamily="1" charset="-128"/>
              </a:rPr>
              <a:t>300</a:t>
            </a:r>
            <a:r>
              <a:rPr lang="ja-JP" altLang="en-US" sz="1600" u="sng" smtClean="0">
                <a:ea typeface="ＤＦ特太ゴシック体" pitchFamily="1" charset="-128"/>
              </a:rPr>
              <a:t>万</a:t>
            </a:r>
            <a:r>
              <a:rPr lang="ja-JP" altLang="en-US" sz="1600" u="sng" dirty="0">
                <a:ea typeface="ＤＦ特太ゴシック体" pitchFamily="1" charset="-128"/>
              </a:rPr>
              <a:t>円</a:t>
            </a:r>
            <a:r>
              <a:rPr lang="ja-JP" altLang="en-US" sz="1600" b="1" dirty="0">
                <a:ea typeface="ＤＦ特太ゴシック体" pitchFamily="1" charset="-128"/>
              </a:rPr>
              <a:t>･･</a:t>
            </a:r>
            <a:r>
              <a:rPr lang="ja-JP" altLang="en-US" sz="1600" dirty="0">
                <a:ea typeface="ＤＦ特太ゴシック体" pitchFamily="1" charset="-128"/>
              </a:rPr>
              <a:t>･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 b="1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857641" y="4714875"/>
            <a:ext cx="2928937" cy="357188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ja-JP" sz="1600" b="1" dirty="0">
                <a:solidFill>
                  <a:schemeClr val="tx1"/>
                </a:solidFill>
                <a:latin typeface="+mn-ea"/>
              </a:rPr>
              <a:t>B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）措置の対象となる被保険者</a:t>
            </a:r>
            <a:endParaRPr lang="en-US" altLang="ja-JP" sz="1600" b="1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角丸四角形 4"/>
          <p:cNvSpPr>
            <a:spLocks noChangeArrowheads="1"/>
          </p:cNvSpPr>
          <p:nvPr/>
        </p:nvSpPr>
        <p:spPr bwMode="auto">
          <a:xfrm>
            <a:off x="71438" y="357188"/>
            <a:ext cx="8929687" cy="6357937"/>
          </a:xfrm>
          <a:prstGeom prst="roundRect">
            <a:avLst>
              <a:gd name="adj" fmla="val 4264"/>
            </a:avLst>
          </a:prstGeom>
          <a:solidFill>
            <a:srgbClr val="CCFFCC">
              <a:alpha val="50195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/>
            <a:r>
              <a:rPr lang="en-US" altLang="ja-JP" u="sng" dirty="0" smtClean="0"/>
              <a:t>. </a:t>
            </a:r>
            <a:endParaRPr lang="ja-JP" altLang="en-US" u="sng" dirty="0"/>
          </a:p>
        </p:txBody>
      </p:sp>
      <p:sp>
        <p:nvSpPr>
          <p:cNvPr id="6" name="メモ 5"/>
          <p:cNvSpPr/>
          <p:nvPr/>
        </p:nvSpPr>
        <p:spPr bwMode="auto">
          <a:xfrm>
            <a:off x="165763" y="4714875"/>
            <a:ext cx="3286125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・ 倉庫改修費　　　　</a:t>
            </a:r>
            <a:r>
              <a:rPr lang="ja-JP" altLang="en-US" sz="1600" dirty="0" smtClean="0">
                <a:latin typeface="+mj-ea"/>
                <a:ea typeface="+mj-ea"/>
              </a:rPr>
              <a:t>　　　　</a:t>
            </a:r>
            <a:r>
              <a:rPr lang="ja-JP" altLang="en-US" sz="1600" dirty="0">
                <a:latin typeface="+mj-ea"/>
                <a:ea typeface="+mj-ea"/>
              </a:rPr>
              <a:t>　</a:t>
            </a:r>
            <a:r>
              <a:rPr lang="ja-JP" altLang="en-US" sz="1600" dirty="0" smtClean="0">
                <a:latin typeface="+mj-ea"/>
                <a:ea typeface="+mj-ea"/>
              </a:rPr>
              <a:t> </a:t>
            </a:r>
            <a:r>
              <a:rPr lang="en-US" altLang="ja-JP" sz="1600" dirty="0" smtClean="0">
                <a:latin typeface="+mj-ea"/>
                <a:ea typeface="+mj-ea"/>
              </a:rPr>
              <a:t>250</a:t>
            </a:r>
            <a:r>
              <a:rPr lang="ja-JP" altLang="en-US" sz="1600" dirty="0" smtClean="0">
                <a:latin typeface="+mj-ea"/>
                <a:ea typeface="+mj-ea"/>
              </a:rPr>
              <a:t>万</a:t>
            </a:r>
            <a:r>
              <a:rPr lang="ja-JP" altLang="en-US" sz="1600" dirty="0">
                <a:latin typeface="+mj-ea"/>
                <a:ea typeface="+mj-ea"/>
              </a:rPr>
              <a:t>円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>
                <a:latin typeface="+mj-ea"/>
                <a:ea typeface="+mj-ea"/>
              </a:rPr>
              <a:t>・ </a:t>
            </a:r>
            <a:r>
              <a:rPr lang="ja-JP" altLang="en-US" sz="1600" u="sng" dirty="0" smtClean="0">
                <a:latin typeface="+mj-ea"/>
                <a:ea typeface="+mj-ea"/>
              </a:rPr>
              <a:t>設置棚・</a:t>
            </a:r>
            <a:r>
              <a:rPr lang="ja-JP" altLang="en-US" sz="1200" u="sng" dirty="0" smtClean="0">
                <a:latin typeface="+mj-ea"/>
                <a:ea typeface="+mj-ea"/>
              </a:rPr>
              <a:t>レジスター</a:t>
            </a:r>
            <a:r>
              <a:rPr lang="ja-JP" altLang="en-US" sz="1600" u="sng" dirty="0" smtClean="0">
                <a:latin typeface="+mj-ea"/>
                <a:ea typeface="+mj-ea"/>
              </a:rPr>
              <a:t>等購入費  </a:t>
            </a:r>
            <a:r>
              <a:rPr lang="en-US" altLang="ja-JP" sz="1600" u="sng" dirty="0" smtClean="0">
                <a:latin typeface="+mj-ea"/>
                <a:ea typeface="+mj-ea"/>
              </a:rPr>
              <a:t>350</a:t>
            </a:r>
            <a:r>
              <a:rPr lang="ja-JP" altLang="en-US" sz="1600" u="sng" dirty="0" smtClean="0">
                <a:latin typeface="+mj-ea"/>
                <a:ea typeface="+mj-ea"/>
              </a:rPr>
              <a:t>万</a:t>
            </a:r>
            <a:r>
              <a:rPr lang="ja-JP" altLang="en-US" sz="1600" u="sng" dirty="0">
                <a:latin typeface="+mj-ea"/>
                <a:ea typeface="+mj-ea"/>
              </a:rPr>
              <a:t>円</a:t>
            </a:r>
            <a:r>
              <a:rPr lang="ja-JP" altLang="en-US" sz="1600" u="sng" dirty="0">
                <a:latin typeface="+mn-lt"/>
                <a:ea typeface="+mn-ea"/>
              </a:rPr>
              <a:t>　　　　　</a:t>
            </a:r>
            <a:endParaRPr lang="en-US" altLang="ja-JP" sz="1600" u="sng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ea typeface="ＭＳ Ｐゴシック" pitchFamily="50" charset="-128"/>
              </a:rPr>
              <a:t>　　　　対象経費の合計　　　</a:t>
            </a:r>
            <a:r>
              <a:rPr lang="en-US" altLang="ja-JP" sz="1600" b="1" dirty="0">
                <a:ea typeface="ＤＦ特太ゴシック体" pitchFamily="1" charset="-128"/>
              </a:rPr>
              <a:t> </a:t>
            </a:r>
            <a:r>
              <a:rPr lang="en-US" altLang="ja-JP" sz="1600" b="1" dirty="0" smtClean="0">
                <a:ea typeface="ＤＦ特太ゴシック体" pitchFamily="1" charset="-128"/>
              </a:rPr>
              <a:t>600</a:t>
            </a:r>
            <a:r>
              <a:rPr lang="ja-JP" altLang="en-US" sz="1600" b="1" dirty="0">
                <a:ea typeface="ＤＦ特太ゴシック体" pitchFamily="1" charset="-128"/>
              </a:rPr>
              <a:t>万円</a:t>
            </a:r>
            <a:endParaRPr lang="en-US" altLang="ja-JP" sz="1600" b="1" dirty="0">
              <a:ea typeface="ＭＳ Ｐゴシック" pitchFamily="50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+mn-lt"/>
                <a:ea typeface="ＤＦ特太ゴシック体" pitchFamily="1" charset="-128"/>
              </a:rPr>
              <a:t>※</a:t>
            </a:r>
            <a:r>
              <a:rPr lang="en-US" altLang="ja-JP" sz="1600" b="1" dirty="0">
                <a:ea typeface="ＤＦ特太ゴシック体" pitchFamily="1" charset="-128"/>
              </a:rPr>
              <a:t> </a:t>
            </a:r>
            <a:r>
              <a:rPr lang="en-US" altLang="ja-JP" sz="1600" b="1" dirty="0" smtClean="0">
                <a:ea typeface="ＤＦ特太ゴシック体" pitchFamily="1" charset="-128"/>
              </a:rPr>
              <a:t>600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万円の</a:t>
            </a:r>
            <a:r>
              <a:rPr lang="en-US" altLang="ja-JP" sz="1600" b="1" dirty="0">
                <a:latin typeface="+mn-lt"/>
                <a:ea typeface="ＤＦ特太ゴシック体" pitchFamily="1" charset="-128"/>
              </a:rPr>
              <a:t>2/3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 ＝ </a:t>
            </a:r>
            <a:r>
              <a:rPr lang="en-US" altLang="ja-JP" sz="1600" b="1" dirty="0" smtClean="0">
                <a:latin typeface="+mn-lt"/>
                <a:ea typeface="ＤＦ特太ゴシック体" pitchFamily="1" charset="-128"/>
              </a:rPr>
              <a:t>4</a:t>
            </a:r>
            <a:r>
              <a:rPr lang="en-US" altLang="ja-JP" sz="1600" b="1" u="sng" dirty="0" smtClean="0">
                <a:ea typeface="ＤＦ特太ゴシック体" pitchFamily="1" charset="-128"/>
              </a:rPr>
              <a:t>00</a:t>
            </a:r>
            <a:r>
              <a:rPr lang="ja-JP" altLang="en-US" sz="1600" b="1" u="sng" dirty="0">
                <a:latin typeface="+mn-lt"/>
                <a:ea typeface="ＤＦ特太ゴシック体" pitchFamily="1" charset="-128"/>
              </a:rPr>
              <a:t>万円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･･･①</a:t>
            </a:r>
          </a:p>
        </p:txBody>
      </p:sp>
      <p:sp>
        <p:nvSpPr>
          <p:cNvPr id="3076" name="テキスト ボックス 6"/>
          <p:cNvSpPr txBox="1">
            <a:spLocks noChangeArrowheads="1"/>
          </p:cNvSpPr>
          <p:nvPr/>
        </p:nvSpPr>
        <p:spPr bwMode="auto">
          <a:xfrm>
            <a:off x="142875" y="1487488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【1.</a:t>
            </a:r>
            <a:r>
              <a:rPr lang="ja-JP" altLang="en-US">
                <a:latin typeface="Calibri" pitchFamily="34" charset="0"/>
              </a:rPr>
              <a:t>現状・問題点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3077" name="テキスト ボックス 7"/>
          <p:cNvSpPr txBox="1">
            <a:spLocks noChangeArrowheads="1"/>
          </p:cNvSpPr>
          <p:nvPr/>
        </p:nvSpPr>
        <p:spPr bwMode="auto">
          <a:xfrm>
            <a:off x="142875" y="3643313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【3.</a:t>
            </a:r>
            <a:r>
              <a:rPr lang="ja-JP" altLang="en-US">
                <a:latin typeface="Calibri" pitchFamily="34" charset="0"/>
              </a:rPr>
              <a:t>取組の効果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2000250" y="2527300"/>
            <a:ext cx="6759575" cy="90170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ja-JP" altLang="en-US" sz="1600" dirty="0" smtClean="0">
                <a:latin typeface="+mn-lt"/>
                <a:ea typeface="+mn-ea"/>
              </a:rPr>
              <a:t>・工場の敷地内にある資材倉庫を改修して、紳士服販売の店舗を設置し、　新たに自社で</a:t>
            </a:r>
            <a:r>
              <a:rPr lang="ja-JP" altLang="en-US" sz="1600" dirty="0" smtClean="0">
                <a:solidFill>
                  <a:schemeClr val="accent6">
                    <a:lumMod val="75000"/>
                  </a:schemeClr>
                </a:solidFill>
                <a:latin typeface="+mn-lt"/>
                <a:ea typeface="ＤＨＰ特太ゴシック体" pitchFamily="2" charset="-128"/>
              </a:rPr>
              <a:t>衣類販売（小売り）事業</a:t>
            </a:r>
            <a:r>
              <a:rPr lang="ja-JP" altLang="en-US" sz="1600" dirty="0" smtClean="0">
                <a:latin typeface="+mn-lt"/>
                <a:ea typeface="+mn-ea"/>
              </a:rPr>
              <a:t>を開始し、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高齢</a:t>
            </a:r>
            <a:r>
              <a:rPr lang="ja-JP" altLang="en-US" sz="1600" b="1" u="sng" dirty="0" smtClean="0">
                <a:solidFill>
                  <a:srgbClr val="0000FF"/>
                </a:solidFill>
                <a:latin typeface="Calibri" pitchFamily="34" charset="0"/>
              </a:rPr>
              <a:t>従業員</a:t>
            </a:r>
            <a:r>
              <a:rPr lang="ja-JP" altLang="en-US" sz="1600" dirty="0" smtClean="0">
                <a:latin typeface="Calibri" pitchFamily="34" charset="0"/>
              </a:rPr>
              <a:t>の知識・経験を活かした職場を創出する。</a:t>
            </a:r>
            <a:endParaRPr lang="ja-JP" altLang="en-US" sz="1600" dirty="0">
              <a:ea typeface="ＭＳ Ｐゴシック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928688" y="71438"/>
            <a:ext cx="7215187" cy="715962"/>
          </a:xfrm>
          <a:prstGeom prst="roundRect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事例 ①</a:t>
            </a:r>
            <a:r>
              <a:rPr lang="ja-JP" altLang="en-US" sz="3200" dirty="0">
                <a:latin typeface="+mn-lt"/>
                <a:ea typeface="ＤＦ特太ゴシック体" pitchFamily="1" charset="-128"/>
              </a:rPr>
              <a:t>　新分野への</a:t>
            </a: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進出</a:t>
            </a:r>
            <a:endParaRPr lang="ja-JP" altLang="en-US" sz="3200" dirty="0">
              <a:ea typeface="ＭＳ Ｐゴシック" pitchFamily="50" charset="-128"/>
            </a:endParaRPr>
          </a:p>
        </p:txBody>
      </p:sp>
      <p:sp>
        <p:nvSpPr>
          <p:cNvPr id="11" name="対角する 2 つの角を切り取った四角形 10"/>
          <p:cNvSpPr/>
          <p:nvPr/>
        </p:nvSpPr>
        <p:spPr bwMode="auto">
          <a:xfrm>
            <a:off x="214313" y="928688"/>
            <a:ext cx="3060700" cy="357187"/>
          </a:xfrm>
          <a:prstGeom prst="snip2Diag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    繊  維  工  業</a:t>
            </a:r>
            <a:endParaRPr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081" name="角丸四角形 12"/>
          <p:cNvSpPr>
            <a:spLocks noChangeArrowheads="1"/>
          </p:cNvSpPr>
          <p:nvPr/>
        </p:nvSpPr>
        <p:spPr bwMode="auto">
          <a:xfrm>
            <a:off x="2016125" y="1500188"/>
            <a:ext cx="6759575" cy="9286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ja-JP" altLang="en-US" sz="1600" dirty="0" smtClean="0">
                <a:latin typeface="Calibri" pitchFamily="34" charset="0"/>
              </a:rPr>
              <a:t>・主として織物製背広服、制服を製造している。</a:t>
            </a:r>
          </a:p>
          <a:p>
            <a:r>
              <a:rPr lang="ja-JP" altLang="en-US" sz="1600" dirty="0">
                <a:latin typeface="Calibri" pitchFamily="34" charset="0"/>
              </a:rPr>
              <a:t>・</a:t>
            </a:r>
            <a:r>
              <a:rPr lang="ja-JP" altLang="en-US" sz="1600" dirty="0" smtClean="0">
                <a:latin typeface="Calibri" pitchFamily="34" charset="0"/>
              </a:rPr>
              <a:t>工場内の中高年齢従業員を中心に、新たに自社製品の販売を主とした衣服小売り事業を開始する。　　　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3082" name="テキスト ボックス 16"/>
          <p:cNvSpPr txBox="1">
            <a:spLocks noChangeArrowheads="1"/>
          </p:cNvSpPr>
          <p:nvPr/>
        </p:nvSpPr>
        <p:spPr bwMode="auto">
          <a:xfrm>
            <a:off x="142875" y="2487613"/>
            <a:ext cx="16478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【2.</a:t>
            </a:r>
            <a:r>
              <a:rPr lang="ja-JP" altLang="en-US">
                <a:latin typeface="Calibri" pitchFamily="34" charset="0"/>
              </a:rPr>
              <a:t>取組内容</a:t>
            </a:r>
            <a:r>
              <a:rPr lang="en-US" altLang="ja-JP">
                <a:latin typeface="Calibri" pitchFamily="34" charset="0"/>
              </a:rPr>
              <a:t>】</a:t>
            </a:r>
            <a:r>
              <a:rPr lang="ja-JP" altLang="en-US" sz="1200">
                <a:latin typeface="Calibri" pitchFamily="34" charset="0"/>
              </a:rPr>
              <a:t>　</a:t>
            </a:r>
          </a:p>
        </p:txBody>
      </p:sp>
      <p:sp>
        <p:nvSpPr>
          <p:cNvPr id="16" name="メモ 15"/>
          <p:cNvSpPr/>
          <p:nvPr/>
        </p:nvSpPr>
        <p:spPr bwMode="auto">
          <a:xfrm>
            <a:off x="7036259" y="4746625"/>
            <a:ext cx="1928813" cy="161131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・ </a:t>
            </a:r>
            <a:r>
              <a:rPr lang="ja-JP" altLang="en-US" sz="1600" b="1" dirty="0">
                <a:ea typeface="ＤＦ特太ゴシック体" pitchFamily="1" charset="-128"/>
              </a:rPr>
              <a:t>①</a:t>
            </a:r>
            <a:r>
              <a:rPr lang="ja-JP" altLang="en-US" sz="1600" dirty="0">
                <a:latin typeface="+mj-ea"/>
                <a:ea typeface="+mj-ea"/>
              </a:rPr>
              <a:t>と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  <a:r>
              <a:rPr lang="ja-JP" altLang="en-US" sz="1600" dirty="0">
                <a:latin typeface="+mj-ea"/>
                <a:ea typeface="+mj-ea"/>
              </a:rPr>
              <a:t>のうち、少な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　い方の</a:t>
            </a:r>
            <a:r>
              <a:rPr lang="ja-JP" altLang="en-US" sz="1600" dirty="0" smtClean="0">
                <a:latin typeface="+mj-ea"/>
                <a:ea typeface="+mj-ea"/>
              </a:rPr>
              <a:t>金額＝</a:t>
            </a:r>
            <a:r>
              <a:rPr lang="ja-JP" altLang="en-US" sz="1400" b="1" dirty="0">
                <a:ea typeface="ＤＦ特太ゴシック体" pitchFamily="1" charset="-128"/>
              </a:rPr>
              <a:t> ②</a:t>
            </a: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</a:t>
            </a:r>
            <a:r>
              <a:rPr lang="ja-JP" altLang="en-US" sz="1600" dirty="0">
                <a:latin typeface="+mn-lt"/>
                <a:ea typeface="ＤＦ特太ゴシック体" pitchFamily="1" charset="-128"/>
              </a:rPr>
              <a:t>支給額：</a:t>
            </a:r>
            <a:r>
              <a:rPr lang="en-US" altLang="ja-JP" sz="1600" b="1" u="sng" dirty="0">
                <a:ea typeface="ＤＦ特太ゴシック体" pitchFamily="1" charset="-128"/>
              </a:rPr>
              <a:t> </a:t>
            </a:r>
            <a:r>
              <a:rPr lang="en-US" altLang="ja-JP" sz="1600" b="1" u="sng" dirty="0" smtClean="0">
                <a:ea typeface="ＤＦ特太ゴシック体" pitchFamily="1" charset="-128"/>
              </a:rPr>
              <a:t>300</a:t>
            </a:r>
            <a:r>
              <a:rPr lang="ja-JP" altLang="en-US" sz="1600" u="sng" dirty="0" smtClean="0">
                <a:ea typeface="ＤＦ特太ゴシック体" pitchFamily="1" charset="-128"/>
              </a:rPr>
              <a:t>万</a:t>
            </a:r>
            <a:r>
              <a:rPr lang="ja-JP" altLang="en-US" sz="1600" u="sng" dirty="0">
                <a:ea typeface="ＤＦ特太ゴシック体" pitchFamily="1" charset="-128"/>
              </a:rPr>
              <a:t>円</a:t>
            </a:r>
            <a:endParaRPr lang="ja-JP" altLang="en-US" sz="1600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3084" name="大かっこ 17"/>
          <p:cNvSpPr>
            <a:spLocks noChangeArrowheads="1"/>
          </p:cNvSpPr>
          <p:nvPr/>
        </p:nvSpPr>
        <p:spPr bwMode="auto">
          <a:xfrm>
            <a:off x="214313" y="2838450"/>
            <a:ext cx="1428750" cy="519113"/>
          </a:xfrm>
          <a:prstGeom prst="bracketPair">
            <a:avLst>
              <a:gd name="adj" fmla="val 16667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 u="sng"/>
          </a:p>
        </p:txBody>
      </p:sp>
      <p:sp>
        <p:nvSpPr>
          <p:cNvPr id="3085" name="テキスト ボックス 16"/>
          <p:cNvSpPr txBox="1">
            <a:spLocks noChangeArrowheads="1"/>
          </p:cNvSpPr>
          <p:nvPr/>
        </p:nvSpPr>
        <p:spPr bwMode="auto">
          <a:xfrm>
            <a:off x="142875" y="2833688"/>
            <a:ext cx="1500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高年齢者活用</a:t>
            </a:r>
            <a:endParaRPr lang="en-US" altLang="ja-JP" sz="1400" b="1">
              <a:solidFill>
                <a:srgbClr val="006600"/>
              </a:solidFill>
              <a:latin typeface="Calibri" pitchFamily="34" charset="0"/>
            </a:endParaRPr>
          </a:p>
          <a:p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　 促進措置</a:t>
            </a:r>
            <a:endParaRPr lang="ja-JP" altLang="en-US" sz="1200" b="1">
              <a:solidFill>
                <a:srgbClr val="006600"/>
              </a:solidFill>
              <a:latin typeface="Calibri" pitchFamily="34" charset="0"/>
            </a:endParaRPr>
          </a:p>
        </p:txBody>
      </p:sp>
      <p:sp>
        <p:nvSpPr>
          <p:cNvPr id="3086" name="角丸四角形 17"/>
          <p:cNvSpPr>
            <a:spLocks noChangeArrowheads="1"/>
          </p:cNvSpPr>
          <p:nvPr/>
        </p:nvSpPr>
        <p:spPr bwMode="auto">
          <a:xfrm>
            <a:off x="2000250" y="3598863"/>
            <a:ext cx="6759575" cy="69423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ja-JP" altLang="en-US" sz="1600" dirty="0" smtClean="0">
                <a:latin typeface="Calibri" pitchFamily="34" charset="0"/>
              </a:rPr>
              <a:t>・自社の高齢</a:t>
            </a:r>
            <a:r>
              <a:rPr lang="ja-JP" altLang="en-US" sz="1600" dirty="0">
                <a:latin typeface="Calibri" pitchFamily="34" charset="0"/>
              </a:rPr>
              <a:t>従業員の他、外部からの新規</a:t>
            </a:r>
            <a:r>
              <a:rPr lang="ja-JP" altLang="en-US" sz="1600" dirty="0" smtClean="0">
                <a:latin typeface="Calibri" pitchFamily="34" charset="0"/>
              </a:rPr>
              <a:t>雇用者も含めて、新たに衣類販売（小売り）事業を開始し、</a:t>
            </a:r>
            <a:r>
              <a:rPr lang="ja-JP" altLang="en-US" sz="1600" b="1" u="sng" dirty="0" smtClean="0">
                <a:solidFill>
                  <a:srgbClr val="0000FF"/>
                </a:solidFill>
                <a:latin typeface="Calibri" pitchFamily="34" charset="0"/>
              </a:rPr>
              <a:t>高齢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従業員</a:t>
            </a:r>
            <a:r>
              <a:rPr lang="ja-JP" altLang="en-US" sz="1600" dirty="0">
                <a:latin typeface="Calibri" pitchFamily="34" charset="0"/>
              </a:rPr>
              <a:t>向けの職場を</a:t>
            </a:r>
            <a:r>
              <a:rPr lang="ja-JP" altLang="en-US" sz="1600" dirty="0" smtClean="0">
                <a:latin typeface="Calibri" pitchFamily="34" charset="0"/>
              </a:rPr>
              <a:t>創出した。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74638" y="4357687"/>
            <a:ext cx="3000375" cy="357188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j-ea"/>
                <a:ea typeface="+mj-ea"/>
              </a:rPr>
              <a:t>（Ａ）助成金の対象となる経費</a:t>
            </a:r>
            <a:endParaRPr lang="ja-JP" altLang="en-US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188200" y="4381690"/>
            <a:ext cx="1571625" cy="357188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bg1"/>
                </a:solidFill>
                <a:latin typeface="+mj-ea"/>
              </a:rPr>
              <a:t>（Ｃ）支給額</a:t>
            </a:r>
            <a:endParaRPr lang="en-US" altLang="ja-JP" sz="1600" b="1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22" name="メモ 21"/>
          <p:cNvSpPr/>
          <p:nvPr/>
        </p:nvSpPr>
        <p:spPr bwMode="auto">
          <a:xfrm>
            <a:off x="3563867" y="4738878"/>
            <a:ext cx="3286125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 smtClean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latin typeface="+mj-ea"/>
              </a:rPr>
              <a:t>・ </a:t>
            </a:r>
            <a:r>
              <a:rPr lang="ja-JP" altLang="en-US" sz="1400" dirty="0">
                <a:latin typeface="+mj-ea"/>
              </a:rPr>
              <a:t>新たに創出</a:t>
            </a:r>
            <a:r>
              <a:rPr lang="ja-JP" altLang="en-US" sz="1400" dirty="0" smtClean="0">
                <a:latin typeface="+mj-ea"/>
              </a:rPr>
              <a:t>された</a:t>
            </a:r>
            <a:r>
              <a:rPr lang="ja-JP" altLang="en-US" sz="1400" dirty="0" smtClean="0">
                <a:solidFill>
                  <a:schemeClr val="accent6">
                    <a:lumMod val="75000"/>
                  </a:schemeClr>
                </a:solidFill>
                <a:latin typeface="HGS創英角ｺﾞｼｯｸUB" pitchFamily="50" charset="-128"/>
                <a:ea typeface="ＤＨＰ特太ゴシック体" pitchFamily="2" charset="-128"/>
              </a:rPr>
              <a:t>衣類販売事業部門</a:t>
            </a:r>
            <a:r>
              <a:rPr lang="ja-JP" altLang="en-US" sz="1400" dirty="0" smtClean="0">
                <a:latin typeface="+mj-ea"/>
              </a:rPr>
              <a:t>で　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</a:rPr>
              <a:t>　</a:t>
            </a:r>
            <a:r>
              <a:rPr lang="ja-JP" altLang="en-US" sz="1400" dirty="0" smtClean="0">
                <a:latin typeface="+mj-ea"/>
              </a:rPr>
              <a:t>就労</a:t>
            </a:r>
            <a:r>
              <a:rPr lang="ja-JP" altLang="en-US" sz="1400" dirty="0">
                <a:latin typeface="+mj-ea"/>
              </a:rPr>
              <a:t>する</a:t>
            </a:r>
            <a:r>
              <a:rPr lang="ja-JP" altLang="en-US" sz="1400" dirty="0" smtClean="0">
                <a:latin typeface="+mj-ea"/>
              </a:rPr>
              <a:t>、</a:t>
            </a:r>
            <a:r>
              <a:rPr lang="en-US" altLang="ja-JP" sz="1400" dirty="0" smtClean="0">
                <a:latin typeface="+mj-ea"/>
              </a:rPr>
              <a:t>1</a:t>
            </a:r>
            <a:r>
              <a:rPr lang="ja-JP" altLang="en-US" sz="1400" dirty="0">
                <a:latin typeface="+mj-ea"/>
              </a:rPr>
              <a:t>年</a:t>
            </a:r>
            <a:r>
              <a:rPr lang="ja-JP" altLang="en-US" sz="1400" dirty="0" smtClean="0">
                <a:latin typeface="+mj-ea"/>
              </a:rPr>
              <a:t>以上雇用される</a:t>
            </a:r>
            <a:r>
              <a:rPr lang="en-US" altLang="ja-JP" sz="1400" dirty="0" smtClean="0">
                <a:latin typeface="+mj-ea"/>
              </a:rPr>
              <a:t>60</a:t>
            </a:r>
            <a:r>
              <a:rPr lang="ja-JP" altLang="en-US" sz="1400" dirty="0" smtClean="0">
                <a:latin typeface="+mj-ea"/>
              </a:rPr>
              <a:t>歳以上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latin typeface="+mj-ea"/>
              </a:rPr>
              <a:t>　</a:t>
            </a:r>
            <a:r>
              <a:rPr lang="ja-JP" altLang="en-US" sz="1400" dirty="0" smtClean="0">
                <a:latin typeface="+mj-ea"/>
              </a:rPr>
              <a:t>の</a:t>
            </a:r>
            <a:r>
              <a:rPr lang="ja-JP" altLang="en-US" sz="1400" dirty="0">
                <a:latin typeface="+mj-ea"/>
              </a:rPr>
              <a:t>被</a:t>
            </a:r>
            <a:r>
              <a:rPr lang="ja-JP" altLang="en-US" sz="1400" dirty="0" smtClean="0">
                <a:latin typeface="+mj-ea"/>
              </a:rPr>
              <a:t>保険者数＝</a:t>
            </a:r>
            <a:r>
              <a:rPr lang="en-US" altLang="ja-JP" sz="1400" b="1" dirty="0">
                <a:ea typeface="ＤＦ特太ゴシック体" pitchFamily="1" charset="-128"/>
              </a:rPr>
              <a:t> </a:t>
            </a:r>
            <a:r>
              <a:rPr lang="en-US" altLang="ja-JP" sz="1400" b="1" dirty="0" smtClean="0">
                <a:ea typeface="ＤＦ特太ゴシック体" pitchFamily="1" charset="-128"/>
              </a:rPr>
              <a:t>6</a:t>
            </a:r>
            <a:r>
              <a:rPr lang="ja-JP" altLang="en-US" sz="1600" b="1" dirty="0" smtClean="0">
                <a:latin typeface="+mj-ea"/>
              </a:rPr>
              <a:t>人</a:t>
            </a:r>
            <a:endParaRPr lang="en-US" altLang="ja-JP" sz="1400" dirty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 smtClean="0">
                <a:latin typeface="+mj-ea"/>
              </a:rPr>
              <a:t>・ １年未満の</a:t>
            </a:r>
            <a:r>
              <a:rPr lang="en-US" altLang="ja-JP" sz="1400" dirty="0" smtClean="0">
                <a:latin typeface="+mj-ea"/>
              </a:rPr>
              <a:t>60</a:t>
            </a:r>
            <a:r>
              <a:rPr lang="ja-JP" altLang="en-US" sz="1400" dirty="0" smtClean="0">
                <a:latin typeface="+mj-ea"/>
              </a:rPr>
              <a:t>歳以上の被保険者数</a:t>
            </a:r>
            <a:r>
              <a:rPr lang="ja-JP" altLang="en-US" sz="1400" dirty="0" smtClean="0"/>
              <a:t>＝</a:t>
            </a:r>
            <a:r>
              <a:rPr lang="en-US" altLang="ja-JP" sz="1400" b="1" dirty="0" smtClean="0"/>
              <a:t>4</a:t>
            </a:r>
            <a:r>
              <a:rPr lang="ja-JP" altLang="en-US" sz="1400" dirty="0" smtClean="0">
                <a:ea typeface="ＤＦ特太ゴシック体" pitchFamily="1" charset="-128"/>
              </a:rPr>
              <a:t>人</a:t>
            </a:r>
            <a:endParaRPr lang="ja-JP" altLang="en-US" sz="1400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/>
              <a:t>　</a:t>
            </a:r>
            <a:r>
              <a:rPr lang="en-US" altLang="ja-JP" sz="1600" b="1" dirty="0" smtClean="0">
                <a:ea typeface="ＤＦ特太ゴシック体" pitchFamily="1" charset="-128"/>
              </a:rPr>
              <a:t>※10</a:t>
            </a:r>
            <a:r>
              <a:rPr lang="ja-JP" altLang="en-US" sz="1600" dirty="0" smtClean="0">
                <a:ea typeface="ＤＦ特太ゴシック体" pitchFamily="1" charset="-128"/>
              </a:rPr>
              <a:t>人</a:t>
            </a:r>
            <a:r>
              <a:rPr lang="en-US" altLang="ja-JP" sz="1600" dirty="0" smtClean="0">
                <a:ea typeface="ＤＦ特太ゴシック体" pitchFamily="1" charset="-128"/>
              </a:rPr>
              <a:t>×</a:t>
            </a:r>
            <a:r>
              <a:rPr lang="en-US" altLang="ja-JP" sz="1600" b="1" dirty="0" smtClean="0">
                <a:ea typeface="ＤＦ特太ゴシック体" pitchFamily="1" charset="-128"/>
              </a:rPr>
              <a:t>30</a:t>
            </a:r>
            <a:r>
              <a:rPr lang="ja-JP" altLang="en-US" sz="1600" dirty="0" smtClean="0">
                <a:ea typeface="ＤＦ特太ゴシック体" pitchFamily="1" charset="-128"/>
              </a:rPr>
              <a:t>万</a:t>
            </a:r>
            <a:r>
              <a:rPr lang="ja-JP" altLang="en-US" sz="1600" dirty="0">
                <a:ea typeface="ＤＦ特太ゴシック体" pitchFamily="1" charset="-128"/>
              </a:rPr>
              <a:t>円 ＝ </a:t>
            </a:r>
            <a:r>
              <a:rPr lang="en-US" altLang="ja-JP" sz="1600" b="1" u="sng" dirty="0" smtClean="0">
                <a:ea typeface="ＤＦ特太ゴシック体" pitchFamily="1" charset="-128"/>
              </a:rPr>
              <a:t>300</a:t>
            </a:r>
            <a:r>
              <a:rPr lang="ja-JP" altLang="en-US" sz="1600" u="sng" dirty="0" smtClean="0">
                <a:ea typeface="ＤＦ特太ゴシック体" pitchFamily="1" charset="-128"/>
              </a:rPr>
              <a:t>万</a:t>
            </a:r>
            <a:r>
              <a:rPr lang="ja-JP" altLang="en-US" sz="1600" u="sng" dirty="0">
                <a:ea typeface="ＤＦ特太ゴシック体" pitchFamily="1" charset="-128"/>
              </a:rPr>
              <a:t>円</a:t>
            </a:r>
            <a:r>
              <a:rPr lang="ja-JP" altLang="en-US" sz="1600" b="1" dirty="0">
                <a:ea typeface="ＤＦ特太ゴシック体" pitchFamily="1" charset="-128"/>
              </a:rPr>
              <a:t>･･</a:t>
            </a:r>
            <a:r>
              <a:rPr lang="ja-JP" altLang="en-US" sz="1600" dirty="0">
                <a:ea typeface="ＤＦ特太ゴシック体" pitchFamily="1" charset="-128"/>
              </a:rPr>
              <a:t>･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 b="1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86188" y="4381690"/>
            <a:ext cx="2928937" cy="357188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ja-JP" sz="1600" b="1" dirty="0">
                <a:solidFill>
                  <a:schemeClr val="tx1"/>
                </a:solidFill>
                <a:latin typeface="+mn-ea"/>
              </a:rPr>
              <a:t>B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）措置の対象となる被保険者</a:t>
            </a:r>
            <a:endParaRPr lang="en-US" altLang="ja-JP" sz="1600" b="1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角丸四角形 4"/>
          <p:cNvSpPr>
            <a:spLocks noChangeArrowheads="1"/>
          </p:cNvSpPr>
          <p:nvPr/>
        </p:nvSpPr>
        <p:spPr bwMode="auto">
          <a:xfrm>
            <a:off x="-1" y="787400"/>
            <a:ext cx="8929687" cy="6357937"/>
          </a:xfrm>
          <a:prstGeom prst="roundRect">
            <a:avLst>
              <a:gd name="adj" fmla="val 4264"/>
            </a:avLst>
          </a:prstGeom>
          <a:solidFill>
            <a:srgbClr val="CCFFCC">
              <a:alpha val="50195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/>
            <a:endParaRPr lang="ja-JP" altLang="en-US" u="sng" dirty="0"/>
          </a:p>
        </p:txBody>
      </p:sp>
      <p:sp>
        <p:nvSpPr>
          <p:cNvPr id="6" name="メモ 5"/>
          <p:cNvSpPr/>
          <p:nvPr/>
        </p:nvSpPr>
        <p:spPr bwMode="auto">
          <a:xfrm>
            <a:off x="142875" y="4929188"/>
            <a:ext cx="3286125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・ </a:t>
            </a:r>
            <a:r>
              <a:rPr lang="ja-JP" altLang="en-US" sz="1400" dirty="0" smtClean="0">
                <a:latin typeface="+mj-ea"/>
                <a:ea typeface="+mj-ea"/>
              </a:rPr>
              <a:t>テーブルリフター</a:t>
            </a:r>
            <a:r>
              <a:rPr lang="ja-JP" altLang="en-US" sz="1200" dirty="0" smtClean="0">
                <a:latin typeface="+mj-ea"/>
                <a:ea typeface="+mj-ea"/>
              </a:rPr>
              <a:t>（</a:t>
            </a:r>
            <a:r>
              <a:rPr lang="en-US" altLang="ja-JP" sz="1200" dirty="0" smtClean="0">
                <a:latin typeface="+mj-ea"/>
                <a:ea typeface="+mj-ea"/>
              </a:rPr>
              <a:t>3</a:t>
            </a:r>
            <a:r>
              <a:rPr lang="ja-JP" altLang="en-US" sz="1200" dirty="0" smtClean="0">
                <a:latin typeface="+mj-ea"/>
                <a:ea typeface="+mj-ea"/>
              </a:rPr>
              <a:t>台）</a:t>
            </a:r>
            <a:r>
              <a:rPr lang="ja-JP" altLang="en-US" sz="1600" dirty="0" smtClean="0">
                <a:latin typeface="+mj-ea"/>
                <a:ea typeface="+mj-ea"/>
              </a:rPr>
              <a:t>購入費 </a:t>
            </a:r>
            <a:r>
              <a:rPr lang="en-US" altLang="ja-JP" sz="1600" dirty="0" smtClean="0">
                <a:latin typeface="+mj-ea"/>
                <a:ea typeface="+mj-ea"/>
              </a:rPr>
              <a:t>110</a:t>
            </a:r>
            <a:r>
              <a:rPr lang="ja-JP" altLang="en-US" sz="1600" dirty="0" smtClean="0">
                <a:latin typeface="+mj-ea"/>
                <a:ea typeface="+mj-ea"/>
              </a:rPr>
              <a:t>万円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 smtClean="0">
                <a:latin typeface="+mj-ea"/>
                <a:ea typeface="+mj-ea"/>
              </a:rPr>
              <a:t>・設置費　 　　　　　　　　　    　 </a:t>
            </a:r>
            <a:r>
              <a:rPr lang="en-US" altLang="ja-JP" sz="1600" u="sng" dirty="0" smtClean="0">
                <a:latin typeface="+mj-ea"/>
                <a:ea typeface="+mj-ea"/>
              </a:rPr>
              <a:t>10</a:t>
            </a:r>
            <a:r>
              <a:rPr lang="ja-JP" altLang="en-US" sz="1600" u="sng" dirty="0" smtClean="0">
                <a:latin typeface="+mj-ea"/>
                <a:ea typeface="+mj-ea"/>
              </a:rPr>
              <a:t>万</a:t>
            </a:r>
            <a:r>
              <a:rPr lang="ja-JP" altLang="en-US" sz="1600" u="sng" dirty="0">
                <a:latin typeface="+mj-ea"/>
                <a:ea typeface="+mj-ea"/>
              </a:rPr>
              <a:t>円</a:t>
            </a:r>
            <a:r>
              <a:rPr lang="ja-JP" altLang="en-US" sz="1600" u="sng" dirty="0">
                <a:latin typeface="+mn-lt"/>
                <a:ea typeface="+mn-ea"/>
              </a:rPr>
              <a:t>　　　　　</a:t>
            </a:r>
            <a:endParaRPr lang="en-US" altLang="ja-JP" sz="1600" u="sng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ea typeface="ＭＳ Ｐゴシック" pitchFamily="50" charset="-128"/>
              </a:rPr>
              <a:t>　　　　対象経費の合計　　　</a:t>
            </a:r>
            <a:r>
              <a:rPr lang="en-US" altLang="ja-JP" sz="1600" b="1" dirty="0">
                <a:ea typeface="ＤＦ特太ゴシック体" pitchFamily="1" charset="-128"/>
              </a:rPr>
              <a:t> </a:t>
            </a:r>
            <a:r>
              <a:rPr lang="en-US" altLang="ja-JP" sz="1600" b="1" dirty="0" smtClean="0">
                <a:ea typeface="ＤＦ特太ゴシック体" pitchFamily="1" charset="-128"/>
              </a:rPr>
              <a:t>120</a:t>
            </a:r>
            <a:r>
              <a:rPr lang="ja-JP" altLang="en-US" sz="1600" b="1" dirty="0">
                <a:ea typeface="ＤＦ特太ゴシック体" pitchFamily="1" charset="-128"/>
              </a:rPr>
              <a:t>万円</a:t>
            </a:r>
            <a:endParaRPr lang="en-US" altLang="ja-JP" sz="1600" b="1" dirty="0">
              <a:ea typeface="ＭＳ Ｐゴシック" pitchFamily="50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+mn-lt"/>
                <a:ea typeface="ＤＦ特太ゴシック体" pitchFamily="1" charset="-128"/>
              </a:rPr>
              <a:t>※</a:t>
            </a:r>
            <a:r>
              <a:rPr lang="en-US" altLang="ja-JP" sz="1600" b="1" dirty="0">
                <a:ea typeface="ＤＦ特太ゴシック体" pitchFamily="1" charset="-128"/>
              </a:rPr>
              <a:t> </a:t>
            </a:r>
            <a:r>
              <a:rPr lang="en-US" altLang="ja-JP" sz="1600" b="1" dirty="0" smtClean="0">
                <a:ea typeface="ＤＦ特太ゴシック体" pitchFamily="1" charset="-128"/>
              </a:rPr>
              <a:t>120</a:t>
            </a:r>
            <a:r>
              <a:rPr lang="ja-JP" altLang="en-US" sz="1600" b="1" dirty="0">
                <a:ea typeface="ＤＦ特太ゴシック体" pitchFamily="1" charset="-128"/>
              </a:rPr>
              <a:t>万円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の</a:t>
            </a:r>
            <a:r>
              <a:rPr lang="en-US" altLang="ja-JP" sz="1600" b="1" dirty="0">
                <a:ea typeface="ＤＦ特太ゴシック体" pitchFamily="1" charset="-128"/>
              </a:rPr>
              <a:t>2/3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 ＝ </a:t>
            </a:r>
            <a:r>
              <a:rPr lang="en-US" altLang="ja-JP" sz="1600" b="1" u="sng" dirty="0" smtClean="0">
                <a:ea typeface="ＤＦ特太ゴシック体" pitchFamily="1" charset="-128"/>
              </a:rPr>
              <a:t>80</a:t>
            </a:r>
            <a:r>
              <a:rPr lang="ja-JP" altLang="en-US" sz="1600" b="1" u="sng" dirty="0" smtClean="0">
                <a:ea typeface="ＤＦ特太ゴシック体" pitchFamily="1" charset="-128"/>
              </a:rPr>
              <a:t>万</a:t>
            </a:r>
            <a:r>
              <a:rPr lang="ja-JP" altLang="en-US" sz="1600" b="1" u="sng" dirty="0">
                <a:ea typeface="ＤＦ特太ゴシック体" pitchFamily="1" charset="-128"/>
              </a:rPr>
              <a:t>円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･･･①</a:t>
            </a:r>
          </a:p>
        </p:txBody>
      </p:sp>
      <p:sp>
        <p:nvSpPr>
          <p:cNvPr id="7172" name="テキスト ボックス 6"/>
          <p:cNvSpPr txBox="1">
            <a:spLocks noChangeArrowheads="1"/>
          </p:cNvSpPr>
          <p:nvPr/>
        </p:nvSpPr>
        <p:spPr bwMode="auto">
          <a:xfrm>
            <a:off x="142875" y="1487488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【1.</a:t>
            </a:r>
            <a:r>
              <a:rPr lang="ja-JP" altLang="en-US">
                <a:latin typeface="Calibri" pitchFamily="34" charset="0"/>
              </a:rPr>
              <a:t>現状・問題点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7173" name="テキスト ボックス 7"/>
          <p:cNvSpPr txBox="1">
            <a:spLocks noChangeArrowheads="1"/>
          </p:cNvSpPr>
          <p:nvPr/>
        </p:nvSpPr>
        <p:spPr bwMode="auto">
          <a:xfrm>
            <a:off x="142875" y="3643313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【3.</a:t>
            </a:r>
            <a:r>
              <a:rPr lang="ja-JP" altLang="en-US">
                <a:latin typeface="Calibri" pitchFamily="34" charset="0"/>
              </a:rPr>
              <a:t>取組の効果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2060332" y="2588657"/>
            <a:ext cx="6733322" cy="756443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ja-JP" altLang="en-US" sz="1600" dirty="0" smtClean="0">
                <a:latin typeface="+mn-lt"/>
                <a:ea typeface="+mn-ea"/>
              </a:rPr>
              <a:t>・作業台の高さを調節できる業務用テーブルリフターを導入し、検品作業による作業負担を軽減させ、効率よく検品作業ができるよう改善する。</a:t>
            </a:r>
            <a:endParaRPr lang="ja-JP" altLang="en-US" sz="1600" dirty="0">
              <a:ea typeface="ＭＳ Ｐゴシック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928688" y="71438"/>
            <a:ext cx="7215187" cy="715962"/>
          </a:xfrm>
          <a:prstGeom prst="roundRect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事例 ②</a:t>
            </a:r>
            <a:r>
              <a:rPr lang="ja-JP" altLang="en-US" sz="3200" dirty="0" smtClean="0">
                <a:ea typeface="ＤＦ特太ゴシック体" pitchFamily="1" charset="-128"/>
              </a:rPr>
              <a:t>  </a:t>
            </a: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機械</a:t>
            </a:r>
            <a:r>
              <a:rPr lang="ja-JP" altLang="en-US" sz="3200" dirty="0">
                <a:latin typeface="+mn-lt"/>
                <a:ea typeface="ＤＦ特太ゴシック体" pitchFamily="1" charset="-128"/>
              </a:rPr>
              <a:t>設備の</a:t>
            </a: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導入・改善（</a:t>
            </a:r>
            <a:r>
              <a:rPr lang="ja-JP" altLang="en-US" sz="3200" dirty="0">
                <a:latin typeface="+mn-lt"/>
                <a:ea typeface="ＤＦ特太ゴシック体" pitchFamily="1" charset="-128"/>
              </a:rPr>
              <a:t>１）</a:t>
            </a:r>
            <a:endParaRPr lang="ja-JP" altLang="en-US" sz="3200" dirty="0">
              <a:ea typeface="ＭＳ Ｐゴシック" pitchFamily="50" charset="-128"/>
            </a:endParaRPr>
          </a:p>
        </p:txBody>
      </p:sp>
      <p:sp>
        <p:nvSpPr>
          <p:cNvPr id="11" name="対角する 2 つの角を切り取った四角形 10"/>
          <p:cNvSpPr/>
          <p:nvPr/>
        </p:nvSpPr>
        <p:spPr bwMode="auto">
          <a:xfrm>
            <a:off x="214313" y="928688"/>
            <a:ext cx="3429000" cy="357187"/>
          </a:xfrm>
          <a:prstGeom prst="snip2Diag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b="1" dirty="0"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lang="ja-JP" altLang="en-US" sz="1400" b="1" dirty="0" smtClean="0">
                <a:latin typeface="ＭＳ ゴシック" pitchFamily="49" charset="-128"/>
                <a:ea typeface="ＭＳ ゴシック" pitchFamily="49" charset="-128"/>
              </a:rPr>
              <a:t> 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食 料 品 製 造 業</a:t>
            </a:r>
            <a:endParaRPr lang="ja-JP" altLang="en-US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6153" name="角丸四角形 12"/>
          <p:cNvSpPr>
            <a:spLocks noChangeArrowheads="1"/>
          </p:cNvSpPr>
          <p:nvPr/>
        </p:nvSpPr>
        <p:spPr bwMode="auto">
          <a:xfrm>
            <a:off x="2016125" y="1500188"/>
            <a:ext cx="6759575" cy="9286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1600" dirty="0" smtClean="0">
                <a:latin typeface="Calibri" pitchFamily="34" charset="0"/>
              </a:rPr>
              <a:t>・</a:t>
            </a:r>
            <a:r>
              <a:rPr lang="ja-JP" altLang="en-US" sz="16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ＤＨＰ特太ゴシック体" pitchFamily="2" charset="-128"/>
              </a:rPr>
              <a:t>食品の検品作業は、</a:t>
            </a:r>
            <a:r>
              <a:rPr lang="ja-JP" altLang="en-US" sz="1600" dirty="0" smtClean="0">
                <a:latin typeface="Calibri" pitchFamily="34" charset="0"/>
              </a:rPr>
              <a:t>作業台の上で目視による検品作業を行っているが、トレーに乗った状態、ラックに入った状態での検品作業があり、作業台の高さ調節ができないため、中腰作業が多く</a:t>
            </a:r>
            <a:r>
              <a:rPr lang="ja-JP" altLang="en-US" sz="1600" b="1" u="sng" dirty="0" smtClean="0">
                <a:solidFill>
                  <a:srgbClr val="0000FF"/>
                </a:solidFill>
                <a:latin typeface="Calibri" pitchFamily="34" charset="0"/>
              </a:rPr>
              <a:t>高齢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従業員</a:t>
            </a:r>
            <a:r>
              <a:rPr lang="ja-JP" altLang="en-US" sz="1600" dirty="0">
                <a:latin typeface="Calibri" pitchFamily="34" charset="0"/>
              </a:rPr>
              <a:t>に</a:t>
            </a:r>
            <a:r>
              <a:rPr lang="ja-JP" altLang="en-US" sz="1600" dirty="0" smtClean="0">
                <a:latin typeface="Calibri" pitchFamily="34" charset="0"/>
              </a:rPr>
              <a:t>とって負担となっている。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7178" name="テキスト ボックス 16"/>
          <p:cNvSpPr txBox="1">
            <a:spLocks noChangeArrowheads="1"/>
          </p:cNvSpPr>
          <p:nvPr/>
        </p:nvSpPr>
        <p:spPr bwMode="auto">
          <a:xfrm>
            <a:off x="142875" y="2487613"/>
            <a:ext cx="16478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【2.</a:t>
            </a:r>
            <a:r>
              <a:rPr lang="ja-JP" altLang="en-US">
                <a:latin typeface="Calibri" pitchFamily="34" charset="0"/>
              </a:rPr>
              <a:t>取組内容</a:t>
            </a:r>
            <a:r>
              <a:rPr lang="en-US" altLang="ja-JP">
                <a:latin typeface="Calibri" pitchFamily="34" charset="0"/>
              </a:rPr>
              <a:t>】</a:t>
            </a:r>
            <a:r>
              <a:rPr lang="ja-JP" altLang="en-US" sz="1200">
                <a:latin typeface="Calibri" pitchFamily="34" charset="0"/>
              </a:rPr>
              <a:t>　</a:t>
            </a:r>
          </a:p>
        </p:txBody>
      </p:sp>
      <p:sp>
        <p:nvSpPr>
          <p:cNvPr id="16" name="メモ 15"/>
          <p:cNvSpPr/>
          <p:nvPr/>
        </p:nvSpPr>
        <p:spPr bwMode="auto">
          <a:xfrm>
            <a:off x="7000875" y="4929188"/>
            <a:ext cx="1928813" cy="161131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・ </a:t>
            </a:r>
            <a:r>
              <a:rPr lang="ja-JP" altLang="en-US" sz="1600" b="1" dirty="0">
                <a:ea typeface="ＤＦ特太ゴシック体" pitchFamily="1" charset="-128"/>
              </a:rPr>
              <a:t>①</a:t>
            </a:r>
            <a:r>
              <a:rPr lang="ja-JP" altLang="en-US" sz="1600" dirty="0">
                <a:latin typeface="+mj-ea"/>
                <a:ea typeface="+mj-ea"/>
              </a:rPr>
              <a:t>と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  <a:r>
              <a:rPr lang="ja-JP" altLang="en-US" sz="1600" dirty="0">
                <a:latin typeface="+mj-ea"/>
                <a:ea typeface="+mj-ea"/>
              </a:rPr>
              <a:t>のうち、少な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　い方の金額 ＝ </a:t>
            </a:r>
            <a:r>
              <a:rPr lang="ja-JP" altLang="en-US" sz="1600" b="1" dirty="0">
                <a:ea typeface="ＤＦ特太ゴシック体" pitchFamily="1" charset="-128"/>
              </a:rPr>
              <a:t>①</a:t>
            </a:r>
            <a:endParaRPr lang="en-US" altLang="ja-JP" sz="1600" b="1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</a:t>
            </a:r>
            <a:r>
              <a:rPr lang="ja-JP" altLang="en-US" sz="1600" dirty="0">
                <a:latin typeface="+mn-lt"/>
                <a:ea typeface="ＤＦ特太ゴシック体" pitchFamily="1" charset="-128"/>
              </a:rPr>
              <a:t>支給額</a:t>
            </a:r>
            <a:r>
              <a:rPr lang="ja-JP" altLang="en-US" sz="1600" dirty="0" smtClean="0">
                <a:latin typeface="+mn-lt"/>
                <a:ea typeface="ＤＦ特太ゴシック体" pitchFamily="1" charset="-128"/>
              </a:rPr>
              <a:t>：</a:t>
            </a:r>
            <a:r>
              <a:rPr lang="en-US" altLang="ja-JP" sz="1600" b="1" u="sng" dirty="0" smtClean="0">
                <a:ea typeface="ＤＦ特太ゴシック体" pitchFamily="1" charset="-128"/>
              </a:rPr>
              <a:t>80</a:t>
            </a:r>
            <a:r>
              <a:rPr lang="ja-JP" altLang="en-US" sz="1600" u="sng" dirty="0" smtClean="0">
                <a:ea typeface="ＤＦ特太ゴシック体" pitchFamily="1" charset="-128"/>
              </a:rPr>
              <a:t>万</a:t>
            </a:r>
            <a:r>
              <a:rPr lang="ja-JP" altLang="en-US" sz="1600" u="sng" dirty="0">
                <a:ea typeface="ＤＦ特太ゴシック体" pitchFamily="1" charset="-128"/>
              </a:rPr>
              <a:t>円</a:t>
            </a:r>
            <a:endParaRPr lang="ja-JP" altLang="en-US" sz="1600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7180" name="大かっこ 17"/>
          <p:cNvSpPr>
            <a:spLocks noChangeArrowheads="1"/>
          </p:cNvSpPr>
          <p:nvPr/>
        </p:nvSpPr>
        <p:spPr bwMode="auto">
          <a:xfrm>
            <a:off x="214313" y="2838450"/>
            <a:ext cx="1428750" cy="519113"/>
          </a:xfrm>
          <a:prstGeom prst="bracketPair">
            <a:avLst>
              <a:gd name="adj" fmla="val 16667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 u="sng"/>
          </a:p>
        </p:txBody>
      </p:sp>
      <p:sp>
        <p:nvSpPr>
          <p:cNvPr id="7181" name="テキスト ボックス 16"/>
          <p:cNvSpPr txBox="1">
            <a:spLocks noChangeArrowheads="1"/>
          </p:cNvSpPr>
          <p:nvPr/>
        </p:nvSpPr>
        <p:spPr bwMode="auto">
          <a:xfrm>
            <a:off x="142875" y="2833688"/>
            <a:ext cx="1500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高年齢者活用</a:t>
            </a:r>
            <a:endParaRPr lang="en-US" altLang="ja-JP" sz="1400" b="1">
              <a:solidFill>
                <a:srgbClr val="006600"/>
              </a:solidFill>
              <a:latin typeface="Calibri" pitchFamily="34" charset="0"/>
            </a:endParaRPr>
          </a:p>
          <a:p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　 促進措置</a:t>
            </a:r>
            <a:endParaRPr lang="ja-JP" altLang="en-US" sz="1200" b="1">
              <a:solidFill>
                <a:srgbClr val="006600"/>
              </a:solidFill>
              <a:latin typeface="Calibri" pitchFamily="34" charset="0"/>
            </a:endParaRPr>
          </a:p>
        </p:txBody>
      </p:sp>
      <p:sp>
        <p:nvSpPr>
          <p:cNvPr id="7182" name="角丸四角形 17"/>
          <p:cNvSpPr>
            <a:spLocks noChangeArrowheads="1"/>
          </p:cNvSpPr>
          <p:nvPr/>
        </p:nvSpPr>
        <p:spPr bwMode="auto">
          <a:xfrm>
            <a:off x="2000250" y="3598863"/>
            <a:ext cx="6759575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ja-JP" altLang="en-US" sz="1600" dirty="0" smtClean="0">
                <a:latin typeface="Calibri" pitchFamily="34" charset="0"/>
              </a:rPr>
              <a:t>・作業台の高さを調節して作業姿勢の改善を行い、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高齢</a:t>
            </a:r>
            <a:r>
              <a:rPr lang="ja-JP" altLang="en-US" sz="1600" b="1" u="sng" dirty="0" smtClean="0">
                <a:solidFill>
                  <a:srgbClr val="0000FF"/>
                </a:solidFill>
                <a:latin typeface="Calibri" pitchFamily="34" charset="0"/>
              </a:rPr>
              <a:t>従業員</a:t>
            </a:r>
            <a:r>
              <a:rPr lang="ja-JP" altLang="en-US" sz="1600" dirty="0" smtClean="0">
                <a:latin typeface="Calibri" pitchFamily="34" charset="0"/>
              </a:rPr>
              <a:t>の腰・足への身体的負担を軽減するとともに、作業効率を高めることができた。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85750" y="4714875"/>
            <a:ext cx="3000375" cy="357188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j-ea"/>
                <a:ea typeface="+mj-ea"/>
              </a:rPr>
              <a:t>（Ａ）助成金の対象となる経費</a:t>
            </a:r>
            <a:endParaRPr lang="ja-JP" altLang="en-US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215188" y="4714875"/>
            <a:ext cx="1571625" cy="357188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bg1"/>
                </a:solidFill>
                <a:latin typeface="+mj-ea"/>
              </a:rPr>
              <a:t>（Ｃ）支給額</a:t>
            </a:r>
            <a:endParaRPr lang="en-US" altLang="ja-JP" sz="1600" b="1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22" name="メモ 21"/>
          <p:cNvSpPr/>
          <p:nvPr/>
        </p:nvSpPr>
        <p:spPr bwMode="auto">
          <a:xfrm>
            <a:off x="3571875" y="4929188"/>
            <a:ext cx="3286125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latin typeface="+mj-ea"/>
              </a:rPr>
              <a:t>・</a:t>
            </a:r>
            <a:r>
              <a:rPr lang="ja-JP" altLang="en-US" sz="16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ＤＨＰ特太ゴシック体" pitchFamily="2" charset="-128"/>
              </a:rPr>
              <a:t>検品部門</a:t>
            </a:r>
            <a:r>
              <a:rPr lang="ja-JP" altLang="en-US" sz="1600" dirty="0" smtClean="0">
                <a:latin typeface="+mj-ea"/>
              </a:rPr>
              <a:t>で就労</a:t>
            </a:r>
            <a:r>
              <a:rPr lang="ja-JP" altLang="en-US" sz="1600" dirty="0">
                <a:latin typeface="+mj-ea"/>
              </a:rPr>
              <a:t>する、</a:t>
            </a:r>
            <a:r>
              <a:rPr lang="en-US" altLang="ja-JP" sz="1600" dirty="0">
                <a:latin typeface="+mj-ea"/>
              </a:rPr>
              <a:t>1</a:t>
            </a:r>
            <a:r>
              <a:rPr lang="ja-JP" altLang="en-US" sz="1600" dirty="0">
                <a:latin typeface="+mj-ea"/>
              </a:rPr>
              <a:t>年以上</a:t>
            </a:r>
            <a:r>
              <a:rPr lang="ja-JP" altLang="en-US" sz="1600" dirty="0" smtClean="0">
                <a:latin typeface="+mj-ea"/>
              </a:rPr>
              <a:t>雇用　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</a:t>
            </a:r>
            <a:r>
              <a:rPr lang="ja-JP" altLang="en-US" sz="1600" dirty="0" smtClean="0">
                <a:latin typeface="+mj-ea"/>
              </a:rPr>
              <a:t>される</a:t>
            </a:r>
            <a:r>
              <a:rPr lang="en-US" altLang="ja-JP" sz="1600" dirty="0">
                <a:latin typeface="+mj-ea"/>
              </a:rPr>
              <a:t>60</a:t>
            </a:r>
            <a:r>
              <a:rPr lang="ja-JP" altLang="en-US" sz="1600" dirty="0">
                <a:latin typeface="+mj-ea"/>
              </a:rPr>
              <a:t>歳以上の被保険者数</a:t>
            </a:r>
            <a:endParaRPr lang="en-US" altLang="ja-JP" sz="1600" dirty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 </a:t>
            </a:r>
            <a:r>
              <a:rPr lang="ja-JP" altLang="en-US" sz="1600" dirty="0"/>
              <a:t>＝ </a:t>
            </a:r>
            <a:r>
              <a:rPr lang="en-US" altLang="ja-JP" sz="1600" b="1" dirty="0"/>
              <a:t>7</a:t>
            </a:r>
            <a:r>
              <a:rPr lang="ja-JP" altLang="en-US" sz="1600" dirty="0">
                <a:ea typeface="ＤＦ特太ゴシック体" pitchFamily="1" charset="-128"/>
              </a:rPr>
              <a:t>人</a:t>
            </a:r>
            <a:endParaRPr lang="en-US" altLang="ja-JP" sz="1600" b="1" dirty="0"/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</a:t>
            </a:r>
            <a:r>
              <a:rPr lang="ja-JP" altLang="en-US" sz="1600" dirty="0">
                <a:ea typeface="ＤＦ特太ゴシック体" pitchFamily="1" charset="-128"/>
              </a:rPr>
              <a:t> </a:t>
            </a:r>
            <a:r>
              <a:rPr lang="en-US" altLang="ja-JP" sz="1600" b="1" dirty="0">
                <a:ea typeface="ＤＦ特太ゴシック体" pitchFamily="1" charset="-128"/>
              </a:rPr>
              <a:t>7</a:t>
            </a:r>
            <a:r>
              <a:rPr lang="ja-JP" altLang="en-US" sz="1600" dirty="0">
                <a:ea typeface="ＤＦ特太ゴシック体" pitchFamily="1" charset="-128"/>
              </a:rPr>
              <a:t>人</a:t>
            </a:r>
            <a:r>
              <a:rPr lang="en-US" altLang="ja-JP" sz="1600" dirty="0" smtClean="0">
                <a:ea typeface="ＤＦ特太ゴシック体" pitchFamily="1" charset="-128"/>
              </a:rPr>
              <a:t>×</a:t>
            </a:r>
            <a:r>
              <a:rPr lang="en-US" altLang="ja-JP" sz="1600" b="1" dirty="0" smtClean="0">
                <a:ea typeface="ＤＦ特太ゴシック体" pitchFamily="1" charset="-128"/>
              </a:rPr>
              <a:t>30</a:t>
            </a:r>
            <a:r>
              <a:rPr lang="ja-JP" altLang="en-US" sz="1600" dirty="0" smtClean="0">
                <a:ea typeface="ＤＦ特太ゴシック体" pitchFamily="1" charset="-128"/>
              </a:rPr>
              <a:t>万</a:t>
            </a:r>
            <a:r>
              <a:rPr lang="ja-JP" altLang="en-US" sz="1600" dirty="0">
                <a:ea typeface="ＤＦ特太ゴシック体" pitchFamily="1" charset="-128"/>
              </a:rPr>
              <a:t>円 ＝ </a:t>
            </a:r>
            <a:r>
              <a:rPr lang="en-US" altLang="ja-JP" sz="1600" b="1" u="sng" dirty="0" smtClean="0">
                <a:ea typeface="ＤＦ特太ゴシック体" pitchFamily="1" charset="-128"/>
              </a:rPr>
              <a:t>210</a:t>
            </a:r>
            <a:r>
              <a:rPr lang="ja-JP" altLang="en-US" sz="1600" u="sng" dirty="0" smtClean="0">
                <a:ea typeface="ＤＦ特太ゴシック体" pitchFamily="1" charset="-128"/>
              </a:rPr>
              <a:t>万</a:t>
            </a:r>
            <a:r>
              <a:rPr lang="ja-JP" altLang="en-US" sz="1600" u="sng" dirty="0">
                <a:ea typeface="ＤＦ特太ゴシック体" pitchFamily="1" charset="-128"/>
              </a:rPr>
              <a:t>円</a:t>
            </a:r>
            <a:r>
              <a:rPr lang="ja-JP" altLang="en-US" sz="1600" b="1" dirty="0">
                <a:ea typeface="ＤＦ特太ゴシック体" pitchFamily="1" charset="-128"/>
              </a:rPr>
              <a:t>･･</a:t>
            </a:r>
            <a:r>
              <a:rPr lang="ja-JP" altLang="en-US" sz="1600" dirty="0">
                <a:ea typeface="ＤＦ特太ゴシック体" pitchFamily="1" charset="-128"/>
              </a:rPr>
              <a:t>･</a:t>
            </a:r>
            <a:r>
              <a:rPr lang="ja-JP" altLang="en-US" sz="1600" b="1" dirty="0" smtClean="0">
                <a:ea typeface="ＤＦ特太ゴシック体" pitchFamily="1" charset="-128"/>
              </a:rPr>
              <a:t>②</a:t>
            </a:r>
            <a:endParaRPr lang="ja-JP" altLang="en-US" sz="1600" b="1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86188" y="4714875"/>
            <a:ext cx="2928937" cy="357188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ja-JP" sz="1600" b="1" dirty="0">
                <a:solidFill>
                  <a:schemeClr val="tx1"/>
                </a:solidFill>
                <a:latin typeface="+mn-ea"/>
              </a:rPr>
              <a:t>B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）措置の対象となる被保険者</a:t>
            </a:r>
            <a:endParaRPr lang="en-US" altLang="ja-JP" sz="1600" b="1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角丸四角形 4"/>
          <p:cNvSpPr>
            <a:spLocks noChangeArrowheads="1"/>
          </p:cNvSpPr>
          <p:nvPr/>
        </p:nvSpPr>
        <p:spPr bwMode="auto">
          <a:xfrm>
            <a:off x="142875" y="357188"/>
            <a:ext cx="8929687" cy="6357937"/>
          </a:xfrm>
          <a:prstGeom prst="roundRect">
            <a:avLst>
              <a:gd name="adj" fmla="val 4264"/>
            </a:avLst>
          </a:prstGeom>
          <a:solidFill>
            <a:srgbClr val="CCFFCC">
              <a:alpha val="50195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/>
            <a:r>
              <a:rPr lang="ja-JP" altLang="en-US" dirty="0">
                <a:latin typeface="Calibri" pitchFamily="34" charset="0"/>
              </a:rPr>
              <a:t>入作業を手作業で行って</a:t>
            </a:r>
            <a:endParaRPr lang="ja-JP" altLang="en-US" u="sng" dirty="0"/>
          </a:p>
        </p:txBody>
      </p:sp>
      <p:sp>
        <p:nvSpPr>
          <p:cNvPr id="6" name="メモ 5"/>
          <p:cNvSpPr/>
          <p:nvPr/>
        </p:nvSpPr>
        <p:spPr bwMode="auto">
          <a:xfrm>
            <a:off x="142875" y="4929188"/>
            <a:ext cx="3286125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 smtClean="0">
                <a:latin typeface="+mj-ea"/>
                <a:ea typeface="+mj-ea"/>
              </a:rPr>
              <a:t>・天井クレーン設置費　　 　</a:t>
            </a:r>
            <a:r>
              <a:rPr lang="en-US" altLang="ja-JP" sz="1600" b="1" u="sng" dirty="0" smtClean="0">
                <a:latin typeface="+mj-ea"/>
                <a:ea typeface="+mj-ea"/>
              </a:rPr>
              <a:t>540</a:t>
            </a:r>
            <a:r>
              <a:rPr lang="ja-JP" altLang="en-US" sz="1600" b="1" u="sng" dirty="0" smtClean="0">
                <a:latin typeface="+mj-ea"/>
                <a:ea typeface="+mj-ea"/>
              </a:rPr>
              <a:t>万円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 smtClean="0">
                <a:latin typeface="+mj-ea"/>
              </a:rPr>
              <a:t>・倉庫改修工事費　　　　 　</a:t>
            </a:r>
            <a:r>
              <a:rPr lang="en-US" altLang="ja-JP" sz="1600" b="1" u="sng" dirty="0" smtClean="0">
                <a:latin typeface="+mj-ea"/>
              </a:rPr>
              <a:t>450</a:t>
            </a:r>
            <a:r>
              <a:rPr lang="ja-JP" altLang="en-US" sz="1600" b="1" u="sng" dirty="0" smtClean="0">
                <a:latin typeface="+mj-ea"/>
              </a:rPr>
              <a:t>万円</a:t>
            </a:r>
            <a:r>
              <a:rPr lang="ja-JP" altLang="en-US" sz="1600" u="sng" dirty="0" smtClean="0">
                <a:latin typeface="+mj-ea"/>
              </a:rPr>
              <a:t>　　　　　　　　　</a:t>
            </a:r>
            <a:r>
              <a:rPr lang="ja-JP" altLang="en-US" sz="1600" b="1" u="sng" dirty="0" smtClean="0">
                <a:latin typeface="+mj-ea"/>
              </a:rPr>
              <a:t>　　　　　　　　　　　</a:t>
            </a:r>
            <a:r>
              <a:rPr lang="ja-JP" altLang="en-US" sz="1600" u="sng" dirty="0"/>
              <a:t>　</a:t>
            </a:r>
            <a:endParaRPr lang="en-US" altLang="ja-JP" sz="1600" u="sng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ea typeface="ＭＳ Ｐゴシック" pitchFamily="50" charset="-128"/>
              </a:rPr>
              <a:t>　　　　対象経費の合計　</a:t>
            </a:r>
            <a:r>
              <a:rPr lang="ja-JP" altLang="en-US" sz="1600" dirty="0" smtClean="0">
                <a:ea typeface="ＭＳ Ｐゴシック" pitchFamily="50" charset="-128"/>
              </a:rPr>
              <a:t>　</a:t>
            </a:r>
            <a:r>
              <a:rPr lang="en-US" altLang="ja-JP" sz="1600" b="1" dirty="0" smtClean="0">
                <a:ea typeface="ＤＦ特太ゴシック体" pitchFamily="1" charset="-128"/>
              </a:rPr>
              <a:t>990</a:t>
            </a:r>
            <a:r>
              <a:rPr lang="ja-JP" altLang="en-US" sz="1600" b="1" dirty="0" smtClean="0">
                <a:ea typeface="ＤＦ特太ゴシック体" pitchFamily="1" charset="-128"/>
              </a:rPr>
              <a:t>万円</a:t>
            </a:r>
            <a:r>
              <a:rPr lang="ja-JP" altLang="en-US" sz="1600" u="sng" dirty="0"/>
              <a:t>　　</a:t>
            </a:r>
            <a:endParaRPr lang="en-US" altLang="ja-JP" sz="1600" u="sng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ea typeface="ＭＳ Ｐゴシック" pitchFamily="50" charset="-128"/>
              </a:rPr>
              <a:t>　　</a:t>
            </a:r>
            <a:r>
              <a:rPr lang="ja-JP" altLang="en-US" sz="1600" u="sng" dirty="0">
                <a:latin typeface="+mn-lt"/>
                <a:ea typeface="+mn-ea"/>
              </a:rPr>
              <a:t>　　　</a:t>
            </a:r>
            <a:endParaRPr lang="en-US" altLang="ja-JP" sz="1600" u="sng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ea typeface="ＭＳ Ｐゴシック" pitchFamily="50" charset="-128"/>
              </a:rPr>
              <a:t>　</a:t>
            </a:r>
            <a:r>
              <a:rPr lang="en-US" altLang="ja-JP" sz="1600" b="1" dirty="0" smtClean="0">
                <a:latin typeface="+mn-lt"/>
                <a:ea typeface="ＤＦ特太ゴシック体" pitchFamily="1" charset="-128"/>
              </a:rPr>
              <a:t>※</a:t>
            </a:r>
            <a:r>
              <a:rPr lang="en-US" altLang="ja-JP" sz="1600" b="1" dirty="0" smtClean="0">
                <a:ea typeface="ＤＦ特太ゴシック体" pitchFamily="1" charset="-128"/>
              </a:rPr>
              <a:t> 990</a:t>
            </a:r>
            <a:r>
              <a:rPr lang="ja-JP" altLang="en-US" sz="1600" b="1" dirty="0" smtClean="0">
                <a:latin typeface="+mn-lt"/>
                <a:ea typeface="ＤＦ特太ゴシック体" pitchFamily="1" charset="-128"/>
              </a:rPr>
              <a:t>万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円の</a:t>
            </a:r>
            <a:r>
              <a:rPr lang="en-US" altLang="ja-JP" sz="1600" b="1" dirty="0">
                <a:ea typeface="ＤＦ特太ゴシック体" pitchFamily="1" charset="-128"/>
              </a:rPr>
              <a:t>2/3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 ＝ </a:t>
            </a:r>
            <a:r>
              <a:rPr lang="en-US" altLang="ja-JP" sz="1600" b="1" u="sng" dirty="0" smtClean="0">
                <a:ea typeface="ＤＦ特太ゴシック体" pitchFamily="1" charset="-128"/>
              </a:rPr>
              <a:t>660</a:t>
            </a:r>
            <a:r>
              <a:rPr lang="ja-JP" altLang="en-US" sz="1600" b="1" u="sng" dirty="0" smtClean="0">
                <a:ea typeface="ＤＦ特太ゴシック体" pitchFamily="1" charset="-128"/>
              </a:rPr>
              <a:t>万円</a:t>
            </a:r>
            <a:r>
              <a:rPr lang="ja-JP" altLang="en-US" sz="1600" b="1" dirty="0" smtClean="0">
                <a:latin typeface="+mn-lt"/>
                <a:ea typeface="ＤＦ特太ゴシック体" pitchFamily="1" charset="-128"/>
              </a:rPr>
              <a:t>･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･･①</a:t>
            </a:r>
          </a:p>
        </p:txBody>
      </p:sp>
      <p:sp>
        <p:nvSpPr>
          <p:cNvPr id="8196" name="テキスト ボックス 6"/>
          <p:cNvSpPr txBox="1">
            <a:spLocks noChangeArrowheads="1"/>
          </p:cNvSpPr>
          <p:nvPr/>
        </p:nvSpPr>
        <p:spPr bwMode="auto">
          <a:xfrm>
            <a:off x="142875" y="1487488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【1.</a:t>
            </a:r>
            <a:r>
              <a:rPr lang="ja-JP" altLang="en-US">
                <a:latin typeface="Calibri" pitchFamily="34" charset="0"/>
              </a:rPr>
              <a:t>現状・問題点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8197" name="テキスト ボックス 7"/>
          <p:cNvSpPr txBox="1">
            <a:spLocks noChangeArrowheads="1"/>
          </p:cNvSpPr>
          <p:nvPr/>
        </p:nvSpPr>
        <p:spPr bwMode="auto">
          <a:xfrm>
            <a:off x="142875" y="3643313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【3.</a:t>
            </a:r>
            <a:r>
              <a:rPr lang="ja-JP" altLang="en-US">
                <a:latin typeface="Calibri" pitchFamily="34" charset="0"/>
              </a:rPr>
              <a:t>取組の効果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928688" y="71438"/>
            <a:ext cx="7215187" cy="715962"/>
          </a:xfrm>
          <a:prstGeom prst="roundRect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事例 ③</a:t>
            </a:r>
            <a:r>
              <a:rPr lang="ja-JP" altLang="en-US" sz="3200" dirty="0" smtClean="0">
                <a:solidFill>
                  <a:prstClr val="black"/>
                </a:solidFill>
                <a:latin typeface="Calibri"/>
                <a:ea typeface="ＤＦ特太ゴシック体" pitchFamily="1" charset="-128"/>
              </a:rPr>
              <a:t> 　</a:t>
            </a: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機械</a:t>
            </a:r>
            <a:r>
              <a:rPr lang="ja-JP" altLang="en-US" sz="3200" dirty="0">
                <a:latin typeface="+mn-lt"/>
                <a:ea typeface="ＤＦ特太ゴシック体" pitchFamily="1" charset="-128"/>
              </a:rPr>
              <a:t>設備の</a:t>
            </a: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導入・改善（</a:t>
            </a:r>
            <a:r>
              <a:rPr lang="ja-JP" altLang="en-US" sz="3200" dirty="0">
                <a:latin typeface="+mn-lt"/>
                <a:ea typeface="ＤＦ特太ゴシック体" pitchFamily="1" charset="-128"/>
              </a:rPr>
              <a:t>２）</a:t>
            </a:r>
            <a:endParaRPr lang="ja-JP" altLang="en-US" sz="3200" dirty="0">
              <a:ea typeface="ＭＳ Ｐゴシック" pitchFamily="50" charset="-128"/>
            </a:endParaRPr>
          </a:p>
        </p:txBody>
      </p:sp>
      <p:sp>
        <p:nvSpPr>
          <p:cNvPr id="11" name="対角する 2 つの角を切り取った四角形 10"/>
          <p:cNvSpPr/>
          <p:nvPr/>
        </p:nvSpPr>
        <p:spPr bwMode="auto">
          <a:xfrm>
            <a:off x="225425" y="928688"/>
            <a:ext cx="3275013" cy="357187"/>
          </a:xfrm>
          <a:prstGeom prst="snip2Diag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b="1" dirty="0">
                <a:latin typeface="HG丸ｺﾞｼｯｸM-PRO" pitchFamily="50" charset="-128"/>
                <a:ea typeface="HG丸ｺﾞｼｯｸM-PRO" pitchFamily="50" charset="-128"/>
              </a:rPr>
              <a:t> 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 機 械 製 品 製 造 業</a:t>
            </a:r>
            <a:endParaRPr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8202" name="テキスト ボックス 16"/>
          <p:cNvSpPr txBox="1">
            <a:spLocks noChangeArrowheads="1"/>
          </p:cNvSpPr>
          <p:nvPr/>
        </p:nvSpPr>
        <p:spPr bwMode="auto">
          <a:xfrm>
            <a:off x="142875" y="2487613"/>
            <a:ext cx="16478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【2.</a:t>
            </a:r>
            <a:r>
              <a:rPr lang="ja-JP" altLang="en-US">
                <a:latin typeface="Calibri" pitchFamily="34" charset="0"/>
              </a:rPr>
              <a:t>取組内容</a:t>
            </a:r>
            <a:r>
              <a:rPr lang="en-US" altLang="ja-JP">
                <a:latin typeface="Calibri" pitchFamily="34" charset="0"/>
              </a:rPr>
              <a:t>】</a:t>
            </a:r>
            <a:r>
              <a:rPr lang="ja-JP" altLang="en-US" sz="1200">
                <a:latin typeface="Calibri" pitchFamily="34" charset="0"/>
              </a:rPr>
              <a:t>　</a:t>
            </a:r>
          </a:p>
        </p:txBody>
      </p:sp>
      <p:sp>
        <p:nvSpPr>
          <p:cNvPr id="16" name="メモ 15"/>
          <p:cNvSpPr/>
          <p:nvPr/>
        </p:nvSpPr>
        <p:spPr bwMode="auto">
          <a:xfrm>
            <a:off x="7000875" y="4929188"/>
            <a:ext cx="1928813" cy="161131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・ </a:t>
            </a:r>
            <a:r>
              <a:rPr lang="ja-JP" altLang="en-US" sz="1600" b="1" dirty="0">
                <a:ea typeface="ＤＦ特太ゴシック体" pitchFamily="1" charset="-128"/>
              </a:rPr>
              <a:t>①</a:t>
            </a:r>
            <a:r>
              <a:rPr lang="ja-JP" altLang="en-US" sz="1600" dirty="0">
                <a:latin typeface="+mj-ea"/>
                <a:ea typeface="+mj-ea"/>
              </a:rPr>
              <a:t>と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  <a:r>
              <a:rPr lang="ja-JP" altLang="en-US" sz="1600" dirty="0">
                <a:latin typeface="+mj-ea"/>
                <a:ea typeface="+mj-ea"/>
              </a:rPr>
              <a:t>のうち、少な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　い方の金額 ＝ 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  <a:endParaRPr lang="en-US" altLang="ja-JP" sz="1600" b="1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</a:t>
            </a:r>
            <a:r>
              <a:rPr lang="ja-JP" altLang="en-US" sz="1600" dirty="0">
                <a:latin typeface="+mn-lt"/>
                <a:ea typeface="ＤＦ特太ゴシック体" pitchFamily="1" charset="-128"/>
              </a:rPr>
              <a:t>支給額</a:t>
            </a:r>
            <a:r>
              <a:rPr lang="ja-JP" altLang="en-US" sz="1600" dirty="0" smtClean="0">
                <a:latin typeface="+mn-lt"/>
                <a:ea typeface="ＤＦ特太ゴシック体" pitchFamily="1" charset="-128"/>
              </a:rPr>
              <a:t>：</a:t>
            </a:r>
            <a:r>
              <a:rPr lang="en-US" altLang="ja-JP" sz="1600" b="1" u="sng" dirty="0" smtClean="0">
                <a:ea typeface="ＤＦ特太ゴシック体" pitchFamily="1" charset="-128"/>
              </a:rPr>
              <a:t>450</a:t>
            </a:r>
            <a:r>
              <a:rPr lang="ja-JP" altLang="en-US" sz="1600" u="sng" dirty="0" smtClean="0">
                <a:ea typeface="ＤＦ特太ゴシック体" pitchFamily="1" charset="-128"/>
              </a:rPr>
              <a:t>万</a:t>
            </a:r>
            <a:r>
              <a:rPr lang="ja-JP" altLang="en-US" sz="1600" u="sng" dirty="0">
                <a:ea typeface="ＤＦ特太ゴシック体" pitchFamily="1" charset="-128"/>
              </a:rPr>
              <a:t>円</a:t>
            </a:r>
            <a:endParaRPr lang="ja-JP" altLang="en-US" sz="1600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8204" name="大かっこ 17"/>
          <p:cNvSpPr>
            <a:spLocks noChangeArrowheads="1"/>
          </p:cNvSpPr>
          <p:nvPr/>
        </p:nvSpPr>
        <p:spPr bwMode="auto">
          <a:xfrm>
            <a:off x="214313" y="2838450"/>
            <a:ext cx="1428750" cy="519113"/>
          </a:xfrm>
          <a:prstGeom prst="bracketPair">
            <a:avLst>
              <a:gd name="adj" fmla="val 16667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 u="sng"/>
          </a:p>
        </p:txBody>
      </p:sp>
      <p:sp>
        <p:nvSpPr>
          <p:cNvPr id="8205" name="テキスト ボックス 16"/>
          <p:cNvSpPr txBox="1">
            <a:spLocks noChangeArrowheads="1"/>
          </p:cNvSpPr>
          <p:nvPr/>
        </p:nvSpPr>
        <p:spPr bwMode="auto">
          <a:xfrm>
            <a:off x="142875" y="2833688"/>
            <a:ext cx="1500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高年齢者活用</a:t>
            </a:r>
            <a:endParaRPr lang="en-US" altLang="ja-JP" sz="1400" b="1">
              <a:solidFill>
                <a:srgbClr val="006600"/>
              </a:solidFill>
              <a:latin typeface="Calibri" pitchFamily="34" charset="0"/>
            </a:endParaRPr>
          </a:p>
          <a:p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　 促進措置</a:t>
            </a:r>
            <a:endParaRPr lang="ja-JP" altLang="en-US" sz="1200" b="1">
              <a:solidFill>
                <a:srgbClr val="006600"/>
              </a:solidFill>
              <a:latin typeface="Calibri" pitchFamily="34" charset="0"/>
            </a:endParaRPr>
          </a:p>
        </p:txBody>
      </p:sp>
      <p:sp>
        <p:nvSpPr>
          <p:cNvPr id="8206" name="角丸四角形 17"/>
          <p:cNvSpPr>
            <a:spLocks noChangeArrowheads="1"/>
          </p:cNvSpPr>
          <p:nvPr/>
        </p:nvSpPr>
        <p:spPr bwMode="auto">
          <a:xfrm>
            <a:off x="2000248" y="3646298"/>
            <a:ext cx="6759575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ja-JP" altLang="en-US" sz="1600" dirty="0" smtClean="0">
                <a:latin typeface="Calibri" pitchFamily="34" charset="0"/>
              </a:rPr>
              <a:t>・重量物搬送作業に、補助具を導入して</a:t>
            </a:r>
            <a:r>
              <a:rPr lang="ja-JP" altLang="en-US" sz="1600" b="1" u="sng" dirty="0" smtClean="0">
                <a:solidFill>
                  <a:srgbClr val="0000FF"/>
                </a:solidFill>
                <a:latin typeface="Calibri" pitchFamily="34" charset="0"/>
              </a:rPr>
              <a:t>高齢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従業員</a:t>
            </a:r>
            <a:r>
              <a:rPr lang="ja-JP" altLang="en-US" sz="1600" dirty="0">
                <a:latin typeface="Calibri" pitchFamily="34" charset="0"/>
              </a:rPr>
              <a:t>の身体的負担を</a:t>
            </a:r>
            <a:r>
              <a:rPr lang="ja-JP" altLang="en-US" sz="1600" dirty="0" smtClean="0">
                <a:latin typeface="Calibri" pitchFamily="34" charset="0"/>
              </a:rPr>
              <a:t>軽減するとともに、作業の安全を確保した。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85750" y="4714875"/>
            <a:ext cx="3000375" cy="357188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j-ea"/>
                <a:ea typeface="+mj-ea"/>
              </a:rPr>
              <a:t>（Ａ）助成金の対象となる経費</a:t>
            </a:r>
            <a:endParaRPr lang="ja-JP" altLang="en-US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215188" y="4714875"/>
            <a:ext cx="1571625" cy="357188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bg1"/>
                </a:solidFill>
                <a:latin typeface="+mj-ea"/>
              </a:rPr>
              <a:t>（Ｃ）支給額</a:t>
            </a:r>
            <a:endParaRPr lang="en-US" altLang="ja-JP" sz="1600" b="1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22" name="メモ 21"/>
          <p:cNvSpPr/>
          <p:nvPr/>
        </p:nvSpPr>
        <p:spPr bwMode="auto">
          <a:xfrm>
            <a:off x="3571875" y="4929188"/>
            <a:ext cx="3286125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 smtClean="0">
                <a:latin typeface="+mj-ea"/>
              </a:rPr>
              <a:t>・</a:t>
            </a:r>
            <a:r>
              <a:rPr lang="ja-JP" altLang="en-US" sz="16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ＤＨＰ特太ゴシック体" pitchFamily="2" charset="-128"/>
              </a:rPr>
              <a:t>資材倉庫</a:t>
            </a:r>
            <a:r>
              <a:rPr lang="ja-JP" altLang="en-US" sz="1600" dirty="0" smtClean="0">
                <a:latin typeface="+mj-ea"/>
              </a:rPr>
              <a:t>で</a:t>
            </a:r>
            <a:r>
              <a:rPr lang="ja-JP" altLang="en-US" sz="1600" dirty="0">
                <a:latin typeface="+mj-ea"/>
              </a:rPr>
              <a:t>就労する、</a:t>
            </a:r>
            <a:r>
              <a:rPr lang="en-US" altLang="ja-JP" sz="1600" dirty="0">
                <a:latin typeface="+mj-ea"/>
              </a:rPr>
              <a:t>1</a:t>
            </a:r>
            <a:r>
              <a:rPr lang="ja-JP" altLang="en-US" sz="1600" dirty="0">
                <a:latin typeface="+mj-ea"/>
              </a:rPr>
              <a:t>年</a:t>
            </a:r>
            <a:r>
              <a:rPr lang="ja-JP" altLang="en-US" sz="1600" dirty="0" smtClean="0">
                <a:latin typeface="+mj-ea"/>
              </a:rPr>
              <a:t>以上雇用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</a:t>
            </a:r>
            <a:r>
              <a:rPr lang="ja-JP" altLang="en-US" sz="1600" dirty="0" smtClean="0">
                <a:latin typeface="+mj-ea"/>
              </a:rPr>
              <a:t>される</a:t>
            </a:r>
            <a:r>
              <a:rPr lang="en-US" altLang="ja-JP" sz="1600" dirty="0">
                <a:latin typeface="+mj-ea"/>
              </a:rPr>
              <a:t>60</a:t>
            </a:r>
            <a:r>
              <a:rPr lang="ja-JP" altLang="en-US" sz="1600" dirty="0">
                <a:latin typeface="+mj-ea"/>
              </a:rPr>
              <a:t>歳以上の被保険者数</a:t>
            </a:r>
            <a:endParaRPr lang="en-US" altLang="ja-JP" sz="1600" dirty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 </a:t>
            </a:r>
            <a:r>
              <a:rPr lang="ja-JP" altLang="en-US" sz="1600" dirty="0"/>
              <a:t>＝ </a:t>
            </a:r>
            <a:r>
              <a:rPr lang="en-US" altLang="ja-JP" sz="1600" b="1" dirty="0" smtClean="0">
                <a:ea typeface="ＤＦ特太ゴシック体" pitchFamily="1" charset="-128"/>
              </a:rPr>
              <a:t>15</a:t>
            </a:r>
            <a:r>
              <a:rPr lang="ja-JP" altLang="en-US" sz="1600" b="1" dirty="0" smtClean="0">
                <a:ea typeface="ＤＦ特太ゴシック体" pitchFamily="1" charset="-128"/>
              </a:rPr>
              <a:t>人</a:t>
            </a:r>
            <a:endParaRPr lang="en-US" altLang="ja-JP" sz="1600" b="1" dirty="0"/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</a:t>
            </a:r>
            <a:r>
              <a:rPr lang="ja-JP" altLang="en-US" sz="1600" b="1" dirty="0">
                <a:ea typeface="ＤＦ特太ゴシック体" pitchFamily="1" charset="-128"/>
              </a:rPr>
              <a:t> </a:t>
            </a:r>
            <a:r>
              <a:rPr lang="en-US" altLang="ja-JP" sz="1600" b="1" dirty="0" smtClean="0">
                <a:ea typeface="ＤＦ特太ゴシック体" pitchFamily="1" charset="-128"/>
              </a:rPr>
              <a:t>15</a:t>
            </a:r>
            <a:r>
              <a:rPr lang="ja-JP" altLang="en-US" sz="1600" dirty="0" smtClean="0">
                <a:ea typeface="ＤＦ特太ゴシック体" pitchFamily="1" charset="-128"/>
              </a:rPr>
              <a:t>人</a:t>
            </a:r>
            <a:r>
              <a:rPr lang="en-US" altLang="ja-JP" sz="1600" dirty="0" smtClean="0">
                <a:ea typeface="ＤＦ特太ゴシック体" pitchFamily="1" charset="-128"/>
              </a:rPr>
              <a:t>×</a:t>
            </a:r>
            <a:r>
              <a:rPr lang="en-US" altLang="ja-JP" sz="1600" b="1" dirty="0" smtClean="0">
                <a:ea typeface="ＤＦ特太ゴシック体" pitchFamily="1" charset="-128"/>
              </a:rPr>
              <a:t>30</a:t>
            </a:r>
            <a:r>
              <a:rPr lang="ja-JP" altLang="en-US" sz="1600" dirty="0" smtClean="0">
                <a:ea typeface="ＤＦ特太ゴシック体" pitchFamily="1" charset="-128"/>
              </a:rPr>
              <a:t>万</a:t>
            </a:r>
            <a:r>
              <a:rPr lang="ja-JP" altLang="en-US" sz="1600" dirty="0">
                <a:ea typeface="ＤＦ特太ゴシック体" pitchFamily="1" charset="-128"/>
              </a:rPr>
              <a:t>円 ＝ </a:t>
            </a:r>
            <a:r>
              <a:rPr lang="en-US" altLang="ja-JP" sz="1600" b="1" u="sng" dirty="0" smtClean="0">
                <a:ea typeface="ＤＦ特太ゴシック体" pitchFamily="1" charset="-128"/>
              </a:rPr>
              <a:t>450</a:t>
            </a:r>
            <a:r>
              <a:rPr lang="ja-JP" altLang="en-US" sz="1600" u="sng" dirty="0" smtClean="0">
                <a:ea typeface="ＤＦ特太ゴシック体" pitchFamily="1" charset="-128"/>
              </a:rPr>
              <a:t>万</a:t>
            </a:r>
            <a:r>
              <a:rPr lang="ja-JP" altLang="en-US" sz="1600" u="sng" dirty="0">
                <a:ea typeface="ＤＦ特太ゴシック体" pitchFamily="1" charset="-128"/>
              </a:rPr>
              <a:t>円</a:t>
            </a:r>
            <a:r>
              <a:rPr lang="ja-JP" altLang="en-US" sz="1600" b="1" dirty="0">
                <a:ea typeface="ＤＦ特太ゴシック体" pitchFamily="1" charset="-128"/>
              </a:rPr>
              <a:t>･･</a:t>
            </a:r>
            <a:r>
              <a:rPr lang="ja-JP" altLang="en-US" sz="1600" dirty="0">
                <a:ea typeface="ＤＦ特太ゴシック体" pitchFamily="1" charset="-128"/>
              </a:rPr>
              <a:t>･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 b="1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86188" y="4714875"/>
            <a:ext cx="2928937" cy="357188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ja-JP" sz="1600" b="1" dirty="0">
                <a:solidFill>
                  <a:schemeClr val="tx1"/>
                </a:solidFill>
                <a:latin typeface="+mn-ea"/>
              </a:rPr>
              <a:t>B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）措置の対象となる被保険者</a:t>
            </a:r>
            <a:endParaRPr lang="en-US" altLang="ja-JP" sz="16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3" name="角丸四角形 12"/>
          <p:cNvSpPr>
            <a:spLocks noChangeArrowheads="1"/>
          </p:cNvSpPr>
          <p:nvPr/>
        </p:nvSpPr>
        <p:spPr bwMode="auto">
          <a:xfrm>
            <a:off x="2000249" y="1500188"/>
            <a:ext cx="6759575" cy="9286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1600" dirty="0" smtClean="0">
                <a:latin typeface="Calibri" pitchFamily="34" charset="0"/>
              </a:rPr>
              <a:t>・</a:t>
            </a:r>
            <a:r>
              <a:rPr lang="ja-JP" altLang="en-US" sz="16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ＤＨＰ特太ゴシック体" pitchFamily="2" charset="-128"/>
              </a:rPr>
              <a:t>資材倉庫</a:t>
            </a:r>
            <a:r>
              <a:rPr lang="ja-JP" altLang="en-US" sz="1600" dirty="0" smtClean="0">
                <a:latin typeface="Calibri" pitchFamily="34" charset="0"/>
              </a:rPr>
              <a:t>において、長さ３ｍの鋼材（</a:t>
            </a:r>
            <a:r>
              <a:rPr lang="en-US" altLang="ja-JP" sz="1600" dirty="0" smtClean="0">
                <a:latin typeface="Calibri" pitchFamily="34" charset="0"/>
              </a:rPr>
              <a:t>15</a:t>
            </a:r>
            <a:r>
              <a:rPr lang="ja-JP" altLang="en-US" sz="1600" dirty="0" smtClean="0">
                <a:latin typeface="Calibri" pitchFamily="34" charset="0"/>
              </a:rPr>
              <a:t>㎏）を従業員が２人で台車を使用しながら搬送、整理を行っている。１日に何十回と重量物を取り扱うので、筋力・腕力が低下した</a:t>
            </a:r>
            <a:r>
              <a:rPr lang="ja-JP" altLang="en-US" sz="1600" b="1" u="sng" dirty="0" smtClean="0">
                <a:solidFill>
                  <a:srgbClr val="0000FF"/>
                </a:solidFill>
                <a:latin typeface="Calibri" pitchFamily="34" charset="0"/>
              </a:rPr>
              <a:t>高齢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従業員</a:t>
            </a:r>
            <a:r>
              <a:rPr lang="ja-JP" altLang="en-US" sz="1600" dirty="0">
                <a:latin typeface="Calibri" pitchFamily="34" charset="0"/>
              </a:rPr>
              <a:t>に</a:t>
            </a:r>
            <a:r>
              <a:rPr lang="ja-JP" altLang="en-US" sz="1600" dirty="0" smtClean="0">
                <a:latin typeface="Calibri" pitchFamily="34" charset="0"/>
              </a:rPr>
              <a:t>とって身体的負担が大きい。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8" name="角丸四角形 17"/>
          <p:cNvSpPr>
            <a:spLocks noChangeArrowheads="1"/>
          </p:cNvSpPr>
          <p:nvPr/>
        </p:nvSpPr>
        <p:spPr bwMode="auto">
          <a:xfrm>
            <a:off x="1976624" y="2564904"/>
            <a:ext cx="6759575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ja-JP" altLang="en-US" sz="1600" dirty="0" smtClean="0">
                <a:latin typeface="Calibri" pitchFamily="34" charset="0"/>
              </a:rPr>
              <a:t>・資材倉庫に鋼材搬送用の天井クレーンを設置し、重量物搬送作業にかかる</a:t>
            </a:r>
            <a:r>
              <a:rPr lang="ja-JP" altLang="en-US" sz="1600" b="1" u="sng" dirty="0" smtClean="0">
                <a:solidFill>
                  <a:srgbClr val="0000FF"/>
                </a:solidFill>
                <a:latin typeface="Calibri" pitchFamily="34" charset="0"/>
              </a:rPr>
              <a:t>高齢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従業員</a:t>
            </a:r>
            <a:r>
              <a:rPr lang="ja-JP" altLang="en-US" sz="1600" dirty="0">
                <a:latin typeface="Calibri" pitchFamily="34" charset="0"/>
              </a:rPr>
              <a:t>の身体的負担を</a:t>
            </a:r>
            <a:r>
              <a:rPr lang="ja-JP" altLang="en-US" sz="1600" dirty="0" smtClean="0">
                <a:latin typeface="Calibri" pitchFamily="34" charset="0"/>
              </a:rPr>
              <a:t>軽減する。</a:t>
            </a:r>
            <a:endParaRPr lang="en-US" altLang="ja-JP" sz="1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角丸四角形 4"/>
          <p:cNvSpPr>
            <a:spLocks noChangeArrowheads="1"/>
          </p:cNvSpPr>
          <p:nvPr/>
        </p:nvSpPr>
        <p:spPr bwMode="auto">
          <a:xfrm>
            <a:off x="71438" y="357188"/>
            <a:ext cx="8929687" cy="6357937"/>
          </a:xfrm>
          <a:prstGeom prst="roundRect">
            <a:avLst>
              <a:gd name="adj" fmla="val 4264"/>
            </a:avLst>
          </a:prstGeom>
          <a:solidFill>
            <a:srgbClr val="CCFFCC">
              <a:alpha val="50195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/>
            <a:r>
              <a:rPr lang="en-US" altLang="ja-JP" u="sng"/>
              <a:t>.</a:t>
            </a:r>
            <a:endParaRPr lang="ja-JP" altLang="en-US" u="sng"/>
          </a:p>
        </p:txBody>
      </p:sp>
      <p:sp>
        <p:nvSpPr>
          <p:cNvPr id="6" name="メモ 5"/>
          <p:cNvSpPr/>
          <p:nvPr/>
        </p:nvSpPr>
        <p:spPr bwMode="auto">
          <a:xfrm>
            <a:off x="142875" y="4929188"/>
            <a:ext cx="3286125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・ 自動</a:t>
            </a:r>
            <a:r>
              <a:rPr lang="ja-JP" altLang="en-US" sz="1600" dirty="0" smtClean="0">
                <a:latin typeface="+mj-ea"/>
                <a:ea typeface="+mj-ea"/>
              </a:rPr>
              <a:t>判別機購入費</a:t>
            </a:r>
            <a:r>
              <a:rPr lang="ja-JP" altLang="en-US" sz="1600" dirty="0">
                <a:latin typeface="+mj-ea"/>
                <a:ea typeface="+mj-ea"/>
              </a:rPr>
              <a:t>　 　　　 </a:t>
            </a:r>
            <a:r>
              <a:rPr lang="en-US" altLang="ja-JP" sz="1600" dirty="0">
                <a:latin typeface="+mj-ea"/>
                <a:ea typeface="+mj-ea"/>
              </a:rPr>
              <a:t>340</a:t>
            </a:r>
            <a:r>
              <a:rPr lang="ja-JP" altLang="en-US" sz="1600" dirty="0">
                <a:latin typeface="+mj-ea"/>
                <a:ea typeface="+mj-ea"/>
              </a:rPr>
              <a:t>万円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>
                <a:latin typeface="+mj-ea"/>
                <a:ea typeface="+mj-ea"/>
              </a:rPr>
              <a:t>・ 高齢従業員向け研修費      </a:t>
            </a:r>
            <a:r>
              <a:rPr lang="en-US" altLang="ja-JP" sz="1600" u="sng" dirty="0">
                <a:latin typeface="+mj-ea"/>
                <a:ea typeface="+mj-ea"/>
              </a:rPr>
              <a:t>20</a:t>
            </a:r>
            <a:r>
              <a:rPr lang="ja-JP" altLang="en-US" sz="1600" u="sng" dirty="0">
                <a:latin typeface="+mj-ea"/>
                <a:ea typeface="+mj-ea"/>
              </a:rPr>
              <a:t>万円</a:t>
            </a:r>
            <a:r>
              <a:rPr lang="ja-JP" altLang="en-US" sz="1600" u="sng" dirty="0">
                <a:latin typeface="+mn-lt"/>
                <a:ea typeface="+mn-ea"/>
              </a:rPr>
              <a:t>　　　　　</a:t>
            </a:r>
            <a:endParaRPr lang="en-US" altLang="ja-JP" sz="1600" u="sng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ea typeface="ＭＳ Ｐゴシック" pitchFamily="50" charset="-128"/>
              </a:rPr>
              <a:t>　　　　対象経費の合計　　　</a:t>
            </a:r>
            <a:r>
              <a:rPr lang="en-US" altLang="ja-JP" sz="1600" b="1" dirty="0">
                <a:ea typeface="ＤＦ特太ゴシック体" pitchFamily="1" charset="-128"/>
              </a:rPr>
              <a:t> 360</a:t>
            </a:r>
            <a:r>
              <a:rPr lang="ja-JP" altLang="en-US" sz="1600" b="1" dirty="0">
                <a:ea typeface="ＤＦ特太ゴシック体" pitchFamily="1" charset="-128"/>
              </a:rPr>
              <a:t>万円</a:t>
            </a:r>
            <a:endParaRPr lang="en-US" altLang="ja-JP" sz="1600" b="1" dirty="0">
              <a:ea typeface="ＭＳ Ｐゴシック" pitchFamily="50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+mn-lt"/>
                <a:ea typeface="ＤＦ特太ゴシック体" pitchFamily="1" charset="-128"/>
              </a:rPr>
              <a:t>※</a:t>
            </a:r>
            <a:r>
              <a:rPr lang="en-US" altLang="ja-JP" sz="1600" b="1" dirty="0">
                <a:ea typeface="ＤＦ特太ゴシック体" pitchFamily="1" charset="-128"/>
              </a:rPr>
              <a:t>360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万円の</a:t>
            </a:r>
            <a:r>
              <a:rPr lang="en-US" altLang="ja-JP" sz="1600" b="1" dirty="0">
                <a:ea typeface="ＤＦ特太ゴシック体" pitchFamily="1" charset="-128"/>
              </a:rPr>
              <a:t>2</a:t>
            </a:r>
            <a:r>
              <a:rPr lang="en-US" altLang="ja-JP" sz="1600" b="1" dirty="0">
                <a:latin typeface="+mn-lt"/>
                <a:ea typeface="ＤＦ特太ゴシック体" pitchFamily="1" charset="-128"/>
              </a:rPr>
              <a:t>/</a:t>
            </a:r>
            <a:r>
              <a:rPr lang="en-US" altLang="ja-JP" sz="1600" b="1" dirty="0">
                <a:ea typeface="ＤＦ特太ゴシック体" pitchFamily="1" charset="-128"/>
              </a:rPr>
              <a:t>3</a:t>
            </a:r>
            <a:r>
              <a:rPr lang="ja-JP" altLang="en-US" sz="1600" b="1" dirty="0">
                <a:ea typeface="ＤＦ特太ゴシック体" pitchFamily="1" charset="-128"/>
              </a:rPr>
              <a:t> 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＝ </a:t>
            </a:r>
            <a:r>
              <a:rPr lang="en-US" altLang="ja-JP" sz="1600" b="1" u="sng" dirty="0">
                <a:ea typeface="ＤＦ特太ゴシック体" pitchFamily="1" charset="-128"/>
              </a:rPr>
              <a:t>240</a:t>
            </a:r>
            <a:r>
              <a:rPr lang="ja-JP" altLang="en-US" sz="1600" b="1" u="sng" dirty="0">
                <a:latin typeface="+mn-lt"/>
                <a:ea typeface="ＤＦ特太ゴシック体" pitchFamily="1" charset="-128"/>
              </a:rPr>
              <a:t>万円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･･･①</a:t>
            </a:r>
          </a:p>
        </p:txBody>
      </p:sp>
      <p:sp>
        <p:nvSpPr>
          <p:cNvPr id="9220" name="テキスト ボックス 6"/>
          <p:cNvSpPr txBox="1">
            <a:spLocks noChangeArrowheads="1"/>
          </p:cNvSpPr>
          <p:nvPr/>
        </p:nvSpPr>
        <p:spPr bwMode="auto">
          <a:xfrm>
            <a:off x="142875" y="1487488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【1.</a:t>
            </a:r>
            <a:r>
              <a:rPr lang="ja-JP" altLang="en-US">
                <a:latin typeface="Calibri" pitchFamily="34" charset="0"/>
              </a:rPr>
              <a:t>現状・問題点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9221" name="テキスト ボックス 7"/>
          <p:cNvSpPr txBox="1">
            <a:spLocks noChangeArrowheads="1"/>
          </p:cNvSpPr>
          <p:nvPr/>
        </p:nvSpPr>
        <p:spPr bwMode="auto">
          <a:xfrm>
            <a:off x="142875" y="3643313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【3.</a:t>
            </a:r>
            <a:r>
              <a:rPr lang="ja-JP" altLang="en-US">
                <a:latin typeface="Calibri" pitchFamily="34" charset="0"/>
              </a:rPr>
              <a:t>取組の効果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2000250" y="2527300"/>
            <a:ext cx="6759575" cy="90170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ja-JP" altLang="en-US" sz="1600" dirty="0">
                <a:latin typeface="+mn-lt"/>
                <a:ea typeface="+mn-ea"/>
              </a:rPr>
              <a:t>・製品を投入するだけで規格外部品を判別できる自動判別機</a:t>
            </a:r>
            <a:r>
              <a:rPr lang="ja-JP" altLang="en-US" sz="1600" dirty="0" smtClean="0">
                <a:latin typeface="+mn-lt"/>
                <a:ea typeface="+mn-ea"/>
              </a:rPr>
              <a:t>を導入し、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高齢</a:t>
            </a:r>
            <a:r>
              <a:rPr lang="ja-JP" altLang="en-US" sz="1600" b="1" u="sng" dirty="0" smtClean="0">
                <a:solidFill>
                  <a:srgbClr val="0000FF"/>
                </a:solidFill>
                <a:latin typeface="Calibri" pitchFamily="34" charset="0"/>
              </a:rPr>
              <a:t>従業員</a:t>
            </a:r>
            <a:r>
              <a:rPr lang="ja-JP" altLang="en-US" sz="1600" dirty="0" smtClean="0">
                <a:latin typeface="+mn-lt"/>
                <a:ea typeface="+mn-ea"/>
              </a:rPr>
              <a:t>を</a:t>
            </a:r>
            <a:r>
              <a:rPr lang="ja-JP" altLang="en-US" sz="1600" dirty="0">
                <a:latin typeface="+mn-lt"/>
                <a:ea typeface="+mn-ea"/>
              </a:rPr>
              <a:t>対象とした</a:t>
            </a:r>
            <a:r>
              <a:rPr lang="ja-JP" altLang="en-US" sz="1600" dirty="0"/>
              <a:t>取扱方法についての</a:t>
            </a:r>
            <a:r>
              <a:rPr lang="ja-JP" altLang="en-US" sz="1600" dirty="0">
                <a:latin typeface="+mn-lt"/>
                <a:ea typeface="+mn-ea"/>
              </a:rPr>
              <a:t>研修を実施する。</a:t>
            </a:r>
            <a:endParaRPr lang="ja-JP" altLang="en-US" sz="1600" dirty="0">
              <a:ea typeface="ＭＳ Ｐゴシック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928688" y="71438"/>
            <a:ext cx="7215187" cy="715962"/>
          </a:xfrm>
          <a:prstGeom prst="roundRect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事例 ④</a:t>
            </a:r>
            <a:r>
              <a:rPr lang="ja-JP" altLang="en-US" sz="3200" dirty="0" smtClean="0">
                <a:ea typeface="ＤＦ特太ゴシック体" pitchFamily="1" charset="-128"/>
              </a:rPr>
              <a:t> 　 </a:t>
            </a: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作業</a:t>
            </a:r>
            <a:r>
              <a:rPr lang="ja-JP" altLang="en-US" sz="3200" dirty="0">
                <a:latin typeface="+mn-lt"/>
                <a:ea typeface="ＤＦ特太ゴシック体" pitchFamily="1" charset="-128"/>
              </a:rPr>
              <a:t>方法の改善（１）</a:t>
            </a:r>
            <a:endParaRPr lang="ja-JP" altLang="en-US" sz="3200" dirty="0">
              <a:ea typeface="ＭＳ Ｐゴシック" pitchFamily="50" charset="-128"/>
            </a:endParaRPr>
          </a:p>
        </p:txBody>
      </p:sp>
      <p:sp>
        <p:nvSpPr>
          <p:cNvPr id="11" name="対角する 2 つの角を切り取った四角形 10"/>
          <p:cNvSpPr/>
          <p:nvPr/>
        </p:nvSpPr>
        <p:spPr bwMode="auto">
          <a:xfrm>
            <a:off x="225425" y="928688"/>
            <a:ext cx="3060700" cy="357187"/>
          </a:xfrm>
          <a:prstGeom prst="snip2Diag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b="1" dirty="0"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機 械 器 具 製 造 業</a:t>
            </a:r>
            <a:endParaRPr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8201" name="角丸四角形 12"/>
          <p:cNvSpPr>
            <a:spLocks noChangeArrowheads="1"/>
          </p:cNvSpPr>
          <p:nvPr/>
        </p:nvSpPr>
        <p:spPr bwMode="auto">
          <a:xfrm>
            <a:off x="2016125" y="1500188"/>
            <a:ext cx="6759575" cy="9286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1600" dirty="0">
                <a:latin typeface="Calibri" pitchFamily="34" charset="0"/>
              </a:rPr>
              <a:t>・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ＤＨＰ特太ゴシック体" pitchFamily="2" charset="-128"/>
              </a:rPr>
              <a:t>検品部門</a:t>
            </a:r>
            <a:r>
              <a:rPr lang="ja-JP" altLang="en-US" sz="1600" dirty="0">
                <a:latin typeface="Calibri" pitchFamily="34" charset="0"/>
              </a:rPr>
              <a:t>において、製品の検品作業をすべて</a:t>
            </a:r>
            <a:r>
              <a:rPr lang="ja-JP" altLang="en-US" sz="1600" dirty="0" smtClean="0">
                <a:latin typeface="Calibri" pitchFamily="34" charset="0"/>
              </a:rPr>
              <a:t>目視で行っており、判断力・注意力の低下が見られる</a:t>
            </a:r>
            <a:r>
              <a:rPr lang="ja-JP" altLang="en-US" sz="1600" b="1" u="sng" dirty="0" smtClean="0">
                <a:solidFill>
                  <a:srgbClr val="0000FF"/>
                </a:solidFill>
                <a:latin typeface="Calibri" pitchFamily="34" charset="0"/>
              </a:rPr>
              <a:t>高齢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従業員</a:t>
            </a:r>
            <a:r>
              <a:rPr lang="ja-JP" altLang="en-US" sz="1600" dirty="0">
                <a:latin typeface="Calibri" pitchFamily="34" charset="0"/>
              </a:rPr>
              <a:t>にとって負担となっている。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9226" name="テキスト ボックス 16"/>
          <p:cNvSpPr txBox="1">
            <a:spLocks noChangeArrowheads="1"/>
          </p:cNvSpPr>
          <p:nvPr/>
        </p:nvSpPr>
        <p:spPr bwMode="auto">
          <a:xfrm>
            <a:off x="142875" y="2487613"/>
            <a:ext cx="16478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【2.</a:t>
            </a:r>
            <a:r>
              <a:rPr lang="ja-JP" altLang="en-US">
                <a:latin typeface="Calibri" pitchFamily="34" charset="0"/>
              </a:rPr>
              <a:t>取組内容</a:t>
            </a:r>
            <a:r>
              <a:rPr lang="en-US" altLang="ja-JP">
                <a:latin typeface="Calibri" pitchFamily="34" charset="0"/>
              </a:rPr>
              <a:t>】</a:t>
            </a:r>
            <a:r>
              <a:rPr lang="ja-JP" altLang="en-US" sz="1200">
                <a:latin typeface="Calibri" pitchFamily="34" charset="0"/>
              </a:rPr>
              <a:t>　</a:t>
            </a:r>
          </a:p>
        </p:txBody>
      </p:sp>
      <p:sp>
        <p:nvSpPr>
          <p:cNvPr id="16" name="メモ 15"/>
          <p:cNvSpPr/>
          <p:nvPr/>
        </p:nvSpPr>
        <p:spPr bwMode="auto">
          <a:xfrm>
            <a:off x="7000875" y="4929188"/>
            <a:ext cx="1928813" cy="161131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・ </a:t>
            </a:r>
            <a:r>
              <a:rPr lang="ja-JP" altLang="en-US" sz="1600" b="1" dirty="0">
                <a:ea typeface="ＤＦ特太ゴシック体" pitchFamily="1" charset="-128"/>
              </a:rPr>
              <a:t>①</a:t>
            </a:r>
            <a:r>
              <a:rPr lang="ja-JP" altLang="en-US" sz="1600" dirty="0">
                <a:latin typeface="+mj-ea"/>
                <a:ea typeface="+mj-ea"/>
              </a:rPr>
              <a:t>と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  <a:r>
              <a:rPr lang="ja-JP" altLang="en-US" sz="1600" dirty="0">
                <a:latin typeface="+mj-ea"/>
                <a:ea typeface="+mj-ea"/>
              </a:rPr>
              <a:t>のうち、少な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　い方の金額 ＝ 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  <a:endParaRPr lang="en-US" altLang="ja-JP" sz="1600" b="1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</a:t>
            </a:r>
            <a:r>
              <a:rPr lang="ja-JP" altLang="en-US" sz="1600" dirty="0">
                <a:latin typeface="+mn-lt"/>
                <a:ea typeface="ＤＦ特太ゴシック体" pitchFamily="1" charset="-128"/>
              </a:rPr>
              <a:t>支給額：</a:t>
            </a:r>
            <a:r>
              <a:rPr lang="en-US" altLang="ja-JP" sz="1600" b="1" u="sng" dirty="0">
                <a:ea typeface="ＤＦ特太ゴシック体" pitchFamily="1" charset="-128"/>
              </a:rPr>
              <a:t> </a:t>
            </a:r>
            <a:r>
              <a:rPr lang="en-US" altLang="ja-JP" sz="1600" b="1" u="sng" dirty="0" smtClean="0">
                <a:ea typeface="ＤＦ特太ゴシック体" pitchFamily="1" charset="-128"/>
              </a:rPr>
              <a:t>210</a:t>
            </a:r>
            <a:r>
              <a:rPr lang="ja-JP" altLang="en-US" sz="1600" u="sng" dirty="0" smtClean="0">
                <a:ea typeface="ＤＦ特太ゴシック体" pitchFamily="1" charset="-128"/>
              </a:rPr>
              <a:t>万</a:t>
            </a:r>
            <a:r>
              <a:rPr lang="ja-JP" altLang="en-US" sz="1600" u="sng" dirty="0">
                <a:ea typeface="ＤＦ特太ゴシック体" pitchFamily="1" charset="-128"/>
              </a:rPr>
              <a:t>円</a:t>
            </a:r>
            <a:endParaRPr lang="ja-JP" altLang="en-US" sz="1600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9228" name="大かっこ 17"/>
          <p:cNvSpPr>
            <a:spLocks noChangeArrowheads="1"/>
          </p:cNvSpPr>
          <p:nvPr/>
        </p:nvSpPr>
        <p:spPr bwMode="auto">
          <a:xfrm>
            <a:off x="214313" y="2838450"/>
            <a:ext cx="1428750" cy="519113"/>
          </a:xfrm>
          <a:prstGeom prst="bracketPair">
            <a:avLst>
              <a:gd name="adj" fmla="val 16667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 u="sng"/>
          </a:p>
        </p:txBody>
      </p:sp>
      <p:sp>
        <p:nvSpPr>
          <p:cNvPr id="9229" name="テキスト ボックス 16"/>
          <p:cNvSpPr txBox="1">
            <a:spLocks noChangeArrowheads="1"/>
          </p:cNvSpPr>
          <p:nvPr/>
        </p:nvSpPr>
        <p:spPr bwMode="auto">
          <a:xfrm>
            <a:off x="142875" y="2833688"/>
            <a:ext cx="1500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高年齢者活用</a:t>
            </a:r>
            <a:endParaRPr lang="en-US" altLang="ja-JP" sz="1400" b="1">
              <a:solidFill>
                <a:srgbClr val="006600"/>
              </a:solidFill>
              <a:latin typeface="Calibri" pitchFamily="34" charset="0"/>
            </a:endParaRPr>
          </a:p>
          <a:p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　 促進措置</a:t>
            </a:r>
            <a:endParaRPr lang="ja-JP" altLang="en-US" sz="1200" b="1">
              <a:solidFill>
                <a:srgbClr val="006600"/>
              </a:solidFill>
              <a:latin typeface="Calibri" pitchFamily="34" charset="0"/>
            </a:endParaRPr>
          </a:p>
        </p:txBody>
      </p:sp>
      <p:sp>
        <p:nvSpPr>
          <p:cNvPr id="9230" name="角丸四角形 17"/>
          <p:cNvSpPr>
            <a:spLocks noChangeArrowheads="1"/>
          </p:cNvSpPr>
          <p:nvPr/>
        </p:nvSpPr>
        <p:spPr bwMode="auto">
          <a:xfrm>
            <a:off x="2000250" y="3598863"/>
            <a:ext cx="6759575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ja-JP" altLang="en-US" sz="1600" dirty="0">
                <a:latin typeface="Calibri" pitchFamily="34" charset="0"/>
              </a:rPr>
              <a:t>・検品作業を平易化することにより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高齢従業員</a:t>
            </a:r>
            <a:r>
              <a:rPr lang="ja-JP" altLang="en-US" sz="1600" dirty="0">
                <a:latin typeface="Calibri" pitchFamily="34" charset="0"/>
              </a:rPr>
              <a:t>の</a:t>
            </a:r>
            <a:r>
              <a:rPr lang="ja-JP" altLang="en-US" sz="1600" dirty="0" smtClean="0">
                <a:latin typeface="Calibri" pitchFamily="34" charset="0"/>
              </a:rPr>
              <a:t>判断力・注意力の低下を補完し、これ</a:t>
            </a:r>
            <a:r>
              <a:rPr lang="ja-JP" altLang="en-US" sz="1600" dirty="0">
                <a:latin typeface="Calibri" pitchFamily="34" charset="0"/>
              </a:rPr>
              <a:t>まで培った検品作業のノウハウを引き続き活用</a:t>
            </a:r>
            <a:r>
              <a:rPr lang="ja-JP" altLang="en-US" sz="1600" dirty="0" smtClean="0">
                <a:latin typeface="Calibri" pitchFamily="34" charset="0"/>
              </a:rPr>
              <a:t>できた。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85750" y="4714875"/>
            <a:ext cx="3000375" cy="357188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j-ea"/>
                <a:ea typeface="+mj-ea"/>
              </a:rPr>
              <a:t>（Ａ）助成金の対象となる経費</a:t>
            </a:r>
            <a:endParaRPr lang="ja-JP" altLang="en-US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215188" y="4714875"/>
            <a:ext cx="1571625" cy="357188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bg1"/>
                </a:solidFill>
                <a:latin typeface="+mj-ea"/>
              </a:rPr>
              <a:t>（Ｃ）支給額</a:t>
            </a:r>
            <a:endParaRPr lang="en-US" altLang="ja-JP" sz="1600" b="1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22" name="メモ 21"/>
          <p:cNvSpPr/>
          <p:nvPr/>
        </p:nvSpPr>
        <p:spPr bwMode="auto">
          <a:xfrm>
            <a:off x="3571875" y="4929188"/>
            <a:ext cx="3286125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・ 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ＤＨＰ特太ゴシック体" pitchFamily="2" charset="-128"/>
              </a:rPr>
              <a:t>検品部門</a:t>
            </a:r>
            <a:r>
              <a:rPr lang="ja-JP" altLang="en-US" sz="1600" dirty="0">
                <a:latin typeface="+mj-ea"/>
              </a:rPr>
              <a:t>で就労する、</a:t>
            </a:r>
            <a:r>
              <a:rPr lang="en-US" altLang="ja-JP" sz="1600" dirty="0">
                <a:latin typeface="+mj-ea"/>
              </a:rPr>
              <a:t>1</a:t>
            </a:r>
            <a:r>
              <a:rPr lang="ja-JP" altLang="en-US" sz="1600" dirty="0">
                <a:latin typeface="+mj-ea"/>
              </a:rPr>
              <a:t>年以上雇用</a:t>
            </a:r>
            <a:endParaRPr lang="en-US" altLang="ja-JP" sz="1600" dirty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 される</a:t>
            </a:r>
            <a:r>
              <a:rPr lang="en-US" altLang="ja-JP" sz="1600" dirty="0">
                <a:latin typeface="+mj-ea"/>
              </a:rPr>
              <a:t>60</a:t>
            </a:r>
            <a:r>
              <a:rPr lang="ja-JP" altLang="en-US" sz="1600" dirty="0">
                <a:latin typeface="+mj-ea"/>
              </a:rPr>
              <a:t>歳以上の被保険者数</a:t>
            </a:r>
            <a:endParaRPr lang="en-US" altLang="ja-JP" sz="1600" dirty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 </a:t>
            </a:r>
            <a:r>
              <a:rPr lang="ja-JP" altLang="en-US" sz="1600" dirty="0"/>
              <a:t>＝ </a:t>
            </a:r>
            <a:r>
              <a:rPr lang="en-US" altLang="ja-JP" sz="1600" b="1" dirty="0">
                <a:ea typeface="ＤＦ特太ゴシック体" pitchFamily="1" charset="-128"/>
              </a:rPr>
              <a:t>7</a:t>
            </a:r>
            <a:r>
              <a:rPr lang="ja-JP" altLang="en-US" sz="1600" dirty="0">
                <a:ea typeface="ＤＦ特太ゴシック体" pitchFamily="1" charset="-128"/>
              </a:rPr>
              <a:t>人</a:t>
            </a:r>
            <a:endParaRPr lang="en-US" altLang="ja-JP" sz="1600" b="1" dirty="0"/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 7</a:t>
            </a:r>
            <a:r>
              <a:rPr lang="ja-JP" altLang="en-US" sz="1600" dirty="0">
                <a:ea typeface="ＤＦ特太ゴシック体" pitchFamily="1" charset="-128"/>
              </a:rPr>
              <a:t>人</a:t>
            </a:r>
            <a:r>
              <a:rPr lang="en-US" altLang="ja-JP" sz="1600" dirty="0" smtClean="0">
                <a:ea typeface="ＤＦ特太ゴシック体" pitchFamily="1" charset="-128"/>
              </a:rPr>
              <a:t>×</a:t>
            </a:r>
            <a:r>
              <a:rPr lang="en-US" altLang="ja-JP" sz="1600" b="1" dirty="0" smtClean="0">
                <a:ea typeface="ＤＦ特太ゴシック体" pitchFamily="1" charset="-128"/>
              </a:rPr>
              <a:t>30</a:t>
            </a:r>
            <a:r>
              <a:rPr lang="ja-JP" altLang="en-US" sz="1600" dirty="0" smtClean="0">
                <a:ea typeface="ＤＦ特太ゴシック体" pitchFamily="1" charset="-128"/>
              </a:rPr>
              <a:t>万</a:t>
            </a:r>
            <a:r>
              <a:rPr lang="ja-JP" altLang="en-US" sz="1600" dirty="0">
                <a:ea typeface="ＤＦ特太ゴシック体" pitchFamily="1" charset="-128"/>
              </a:rPr>
              <a:t>円 ＝ </a:t>
            </a:r>
            <a:r>
              <a:rPr lang="en-US" altLang="ja-JP" sz="1600" b="1" u="sng" dirty="0" smtClean="0">
                <a:ea typeface="ＤＦ特太ゴシック体" pitchFamily="1" charset="-128"/>
              </a:rPr>
              <a:t>210</a:t>
            </a:r>
            <a:r>
              <a:rPr lang="ja-JP" altLang="en-US" sz="1600" u="sng" dirty="0" smtClean="0">
                <a:ea typeface="ＤＦ特太ゴシック体" pitchFamily="1" charset="-128"/>
              </a:rPr>
              <a:t>万</a:t>
            </a:r>
            <a:r>
              <a:rPr lang="ja-JP" altLang="en-US" sz="1600" u="sng" dirty="0">
                <a:ea typeface="ＤＦ特太ゴシック体" pitchFamily="1" charset="-128"/>
              </a:rPr>
              <a:t>円</a:t>
            </a:r>
            <a:r>
              <a:rPr lang="ja-JP" altLang="en-US" sz="1600" b="1" dirty="0">
                <a:ea typeface="ＤＦ特太ゴシック体" pitchFamily="1" charset="-128"/>
              </a:rPr>
              <a:t>･･</a:t>
            </a:r>
            <a:r>
              <a:rPr lang="ja-JP" altLang="en-US" sz="1600" dirty="0">
                <a:ea typeface="ＤＦ特太ゴシック体" pitchFamily="1" charset="-128"/>
              </a:rPr>
              <a:t>･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 b="1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86188" y="4714875"/>
            <a:ext cx="2928937" cy="357188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ja-JP" sz="1600" b="1" dirty="0">
                <a:solidFill>
                  <a:schemeClr val="tx1"/>
                </a:solidFill>
                <a:latin typeface="+mn-ea"/>
              </a:rPr>
              <a:t>B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）措置の対象となる被保険者</a:t>
            </a:r>
            <a:endParaRPr lang="en-US" altLang="ja-JP" sz="1600" b="1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角丸四角形 4"/>
          <p:cNvSpPr>
            <a:spLocks noChangeArrowheads="1"/>
          </p:cNvSpPr>
          <p:nvPr/>
        </p:nvSpPr>
        <p:spPr bwMode="auto">
          <a:xfrm>
            <a:off x="71438" y="357188"/>
            <a:ext cx="8929687" cy="6357937"/>
          </a:xfrm>
          <a:prstGeom prst="roundRect">
            <a:avLst>
              <a:gd name="adj" fmla="val 4264"/>
            </a:avLst>
          </a:prstGeom>
          <a:solidFill>
            <a:srgbClr val="CCFFCC">
              <a:alpha val="50195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/>
            <a:r>
              <a:rPr lang="en-US" altLang="ja-JP" u="sng"/>
              <a:t>.</a:t>
            </a:r>
            <a:endParaRPr lang="ja-JP" altLang="en-US" u="sng"/>
          </a:p>
        </p:txBody>
      </p:sp>
      <p:sp>
        <p:nvSpPr>
          <p:cNvPr id="6" name="メモ 5"/>
          <p:cNvSpPr/>
          <p:nvPr/>
        </p:nvSpPr>
        <p:spPr bwMode="auto">
          <a:xfrm>
            <a:off x="147637" y="4929188"/>
            <a:ext cx="3286125" cy="1727050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>
                <a:latin typeface="+mj-ea"/>
                <a:ea typeface="+mj-ea"/>
              </a:rPr>
              <a:t>・ 自動切断機購入費　 　　　  </a:t>
            </a:r>
            <a:r>
              <a:rPr lang="en-US" altLang="ja-JP" sz="1600" u="sng" dirty="0" smtClean="0">
                <a:latin typeface="+mj-ea"/>
                <a:ea typeface="+mj-ea"/>
              </a:rPr>
              <a:t>75</a:t>
            </a:r>
            <a:r>
              <a:rPr lang="ja-JP" altLang="en-US" sz="1600" u="sng" dirty="0" smtClean="0">
                <a:latin typeface="+mj-ea"/>
                <a:ea typeface="+mj-ea"/>
              </a:rPr>
              <a:t>万</a:t>
            </a:r>
            <a:r>
              <a:rPr lang="ja-JP" altLang="en-US" sz="1600" u="sng" dirty="0">
                <a:latin typeface="+mj-ea"/>
                <a:ea typeface="+mj-ea"/>
              </a:rPr>
              <a:t>円</a:t>
            </a:r>
            <a:r>
              <a:rPr lang="ja-JP" altLang="en-US" sz="1600" u="sng" dirty="0">
                <a:latin typeface="+mn-lt"/>
                <a:ea typeface="+mn-ea"/>
              </a:rPr>
              <a:t>　</a:t>
            </a:r>
            <a:endParaRPr lang="en-US" altLang="ja-JP" sz="1600" u="sng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ea typeface="ＭＳ Ｐゴシック" pitchFamily="50" charset="-128"/>
              </a:rPr>
              <a:t>　　　　対象経費の合計　　　</a:t>
            </a:r>
            <a:r>
              <a:rPr lang="en-US" altLang="ja-JP" sz="1600" b="1" dirty="0">
                <a:ea typeface="ＤＦ特太ゴシック体" pitchFamily="1" charset="-128"/>
              </a:rPr>
              <a:t> </a:t>
            </a:r>
            <a:r>
              <a:rPr lang="ja-JP" altLang="en-US" sz="1600" b="1" dirty="0">
                <a:ea typeface="ＤＦ特太ゴシック体" pitchFamily="1" charset="-128"/>
              </a:rPr>
              <a:t> </a:t>
            </a:r>
            <a:r>
              <a:rPr lang="en-US" altLang="ja-JP" sz="1600" b="1" dirty="0" smtClean="0">
                <a:ea typeface="ＤＦ特太ゴシック体" pitchFamily="1" charset="-128"/>
              </a:rPr>
              <a:t>75</a:t>
            </a:r>
            <a:r>
              <a:rPr lang="ja-JP" altLang="en-US" sz="1600" b="1" dirty="0" smtClean="0">
                <a:ea typeface="ＤＦ特太ゴシック体" pitchFamily="1" charset="-128"/>
              </a:rPr>
              <a:t>万</a:t>
            </a:r>
            <a:r>
              <a:rPr lang="ja-JP" altLang="en-US" sz="1600" b="1" dirty="0">
                <a:ea typeface="ＤＦ特太ゴシック体" pitchFamily="1" charset="-128"/>
              </a:rPr>
              <a:t>円</a:t>
            </a:r>
            <a:endParaRPr lang="en-US" altLang="ja-JP" sz="1600" b="1" dirty="0">
              <a:ea typeface="ＭＳ Ｐゴシック" pitchFamily="50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 smtClean="0">
                <a:latin typeface="+mn-lt"/>
                <a:ea typeface="ＤＦ特太ゴシック体" pitchFamily="1" charset="-128"/>
              </a:rPr>
              <a:t>※</a:t>
            </a:r>
            <a:r>
              <a:rPr lang="en-US" altLang="ja-JP" sz="1600" b="1" dirty="0" smtClean="0">
                <a:ea typeface="ＤＦ特太ゴシック体" pitchFamily="1" charset="-128"/>
              </a:rPr>
              <a:t>75</a:t>
            </a:r>
            <a:r>
              <a:rPr lang="ja-JP" altLang="en-US" sz="1600" b="1" dirty="0" smtClean="0">
                <a:latin typeface="+mn-lt"/>
                <a:ea typeface="ＤＦ特太ゴシック体" pitchFamily="1" charset="-128"/>
              </a:rPr>
              <a:t>万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円の</a:t>
            </a:r>
            <a:r>
              <a:rPr lang="en-US" altLang="ja-JP" sz="1600" b="1" dirty="0">
                <a:ea typeface="ＤＦ特太ゴシック体" pitchFamily="1" charset="-128"/>
              </a:rPr>
              <a:t>2</a:t>
            </a:r>
            <a:r>
              <a:rPr lang="en-US" altLang="ja-JP" sz="1600" b="1" dirty="0">
                <a:latin typeface="+mn-lt"/>
                <a:ea typeface="ＤＦ特太ゴシック体" pitchFamily="1" charset="-128"/>
              </a:rPr>
              <a:t>/</a:t>
            </a:r>
            <a:r>
              <a:rPr lang="en-US" altLang="ja-JP" sz="1600" b="1" dirty="0">
                <a:ea typeface="ＤＦ特太ゴシック体" pitchFamily="1" charset="-128"/>
              </a:rPr>
              <a:t>3</a:t>
            </a:r>
            <a:r>
              <a:rPr lang="ja-JP" altLang="en-US" sz="1600" b="1" dirty="0">
                <a:ea typeface="ＤＦ特太ゴシック体" pitchFamily="1" charset="-128"/>
              </a:rPr>
              <a:t> 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＝ </a:t>
            </a:r>
            <a:r>
              <a:rPr lang="en-US" altLang="ja-JP" sz="1600" b="1" u="sng" dirty="0" smtClean="0">
                <a:ea typeface="ＤＦ特太ゴシック体" pitchFamily="1" charset="-128"/>
              </a:rPr>
              <a:t>50</a:t>
            </a:r>
            <a:r>
              <a:rPr lang="ja-JP" altLang="en-US" sz="1600" b="1" u="sng" dirty="0" smtClean="0">
                <a:latin typeface="+mn-lt"/>
                <a:ea typeface="ＤＦ特太ゴシック体" pitchFamily="1" charset="-128"/>
              </a:rPr>
              <a:t>万</a:t>
            </a:r>
            <a:r>
              <a:rPr lang="ja-JP" altLang="en-US" sz="1600" b="1" u="sng" dirty="0">
                <a:latin typeface="+mn-lt"/>
                <a:ea typeface="ＤＦ特太ゴシック体" pitchFamily="1" charset="-128"/>
              </a:rPr>
              <a:t>円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･･･①</a:t>
            </a:r>
          </a:p>
        </p:txBody>
      </p:sp>
      <p:sp>
        <p:nvSpPr>
          <p:cNvPr id="10244" name="テキスト ボックス 6"/>
          <p:cNvSpPr txBox="1">
            <a:spLocks noChangeArrowheads="1"/>
          </p:cNvSpPr>
          <p:nvPr/>
        </p:nvSpPr>
        <p:spPr bwMode="auto">
          <a:xfrm>
            <a:off x="142875" y="1487488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【1.</a:t>
            </a:r>
            <a:r>
              <a:rPr lang="ja-JP" altLang="en-US">
                <a:latin typeface="Calibri" pitchFamily="34" charset="0"/>
              </a:rPr>
              <a:t>現状・問題点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10245" name="テキスト ボックス 7"/>
          <p:cNvSpPr txBox="1">
            <a:spLocks noChangeArrowheads="1"/>
          </p:cNvSpPr>
          <p:nvPr/>
        </p:nvSpPr>
        <p:spPr bwMode="auto">
          <a:xfrm>
            <a:off x="142875" y="3643313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【3.</a:t>
            </a:r>
            <a:r>
              <a:rPr lang="ja-JP" altLang="en-US">
                <a:latin typeface="Calibri" pitchFamily="34" charset="0"/>
              </a:rPr>
              <a:t>取組の効果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2000250" y="2527300"/>
            <a:ext cx="6759575" cy="90170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ja-JP" altLang="en-US" sz="1600" dirty="0">
                <a:latin typeface="+mn-lt"/>
                <a:ea typeface="+mn-ea"/>
              </a:rPr>
              <a:t>・</a:t>
            </a:r>
            <a:r>
              <a:rPr lang="ja-JP" altLang="en-US" sz="1600" dirty="0"/>
              <a:t>操作パネルで寸法を</a:t>
            </a:r>
            <a:r>
              <a:rPr lang="ja-JP" altLang="en-US" sz="1600" dirty="0" smtClean="0"/>
              <a:t>設定し、</a:t>
            </a:r>
            <a:r>
              <a:rPr lang="ja-JP" altLang="en-US" sz="1600" dirty="0" smtClean="0">
                <a:latin typeface="+mn-lt"/>
                <a:ea typeface="+mn-ea"/>
              </a:rPr>
              <a:t>パイプ</a:t>
            </a:r>
            <a:r>
              <a:rPr lang="ja-JP" altLang="en-US" sz="1600" dirty="0">
                <a:latin typeface="+mn-lt"/>
                <a:ea typeface="+mn-ea"/>
              </a:rPr>
              <a:t>を置くだけで自動で</a:t>
            </a:r>
            <a:r>
              <a:rPr lang="ja-JP" altLang="en-US" sz="1600" dirty="0" smtClean="0">
                <a:latin typeface="+mn-lt"/>
                <a:ea typeface="+mn-ea"/>
              </a:rPr>
              <a:t>パイプ切断ができる自動</a:t>
            </a:r>
            <a:r>
              <a:rPr lang="ja-JP" altLang="en-US" sz="1600" dirty="0">
                <a:latin typeface="+mn-lt"/>
                <a:ea typeface="+mn-ea"/>
              </a:rPr>
              <a:t>切断機を導入する。</a:t>
            </a:r>
            <a:endParaRPr lang="ja-JP" altLang="en-US" sz="1600" dirty="0">
              <a:ea typeface="ＭＳ Ｐゴシック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928688" y="71438"/>
            <a:ext cx="7215187" cy="715962"/>
          </a:xfrm>
          <a:prstGeom prst="roundRect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事例 ⑤</a:t>
            </a:r>
            <a:r>
              <a:rPr lang="ja-JP" altLang="en-US" sz="3200" dirty="0" smtClean="0">
                <a:ea typeface="ＤＦ特太ゴシック体" pitchFamily="1" charset="-128"/>
              </a:rPr>
              <a:t> </a:t>
            </a:r>
            <a:r>
              <a:rPr lang="ja-JP" altLang="en-US" sz="3200" dirty="0">
                <a:latin typeface="+mn-lt"/>
                <a:ea typeface="ＤＦ特太ゴシック体" pitchFamily="1" charset="-128"/>
              </a:rPr>
              <a:t>　</a:t>
            </a: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 作業</a:t>
            </a:r>
            <a:r>
              <a:rPr lang="ja-JP" altLang="en-US" sz="3200" dirty="0">
                <a:latin typeface="+mn-lt"/>
                <a:ea typeface="ＤＦ特太ゴシック体" pitchFamily="1" charset="-128"/>
              </a:rPr>
              <a:t>方法の改善（２）</a:t>
            </a:r>
            <a:endParaRPr lang="ja-JP" altLang="en-US" sz="3200" dirty="0">
              <a:ea typeface="ＭＳ Ｐゴシック" pitchFamily="50" charset="-128"/>
            </a:endParaRPr>
          </a:p>
        </p:txBody>
      </p:sp>
      <p:sp>
        <p:nvSpPr>
          <p:cNvPr id="11" name="対角する 2 つの角を切り取った四角形 10"/>
          <p:cNvSpPr/>
          <p:nvPr/>
        </p:nvSpPr>
        <p:spPr bwMode="auto">
          <a:xfrm>
            <a:off x="225425" y="928688"/>
            <a:ext cx="3060700" cy="357187"/>
          </a:xfrm>
          <a:prstGeom prst="snip2Diag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b="1" dirty="0"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金 属 製 品 製 造 業</a:t>
            </a:r>
            <a:endParaRPr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8201" name="角丸四角形 12"/>
          <p:cNvSpPr>
            <a:spLocks noChangeArrowheads="1"/>
          </p:cNvSpPr>
          <p:nvPr/>
        </p:nvSpPr>
        <p:spPr bwMode="auto">
          <a:xfrm>
            <a:off x="2000249" y="1500188"/>
            <a:ext cx="6759575" cy="9286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1600" dirty="0">
                <a:latin typeface="Calibri" pitchFamily="34" charset="0"/>
              </a:rPr>
              <a:t>・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ＤＨＰ特太ゴシック体" pitchFamily="2" charset="-128"/>
              </a:rPr>
              <a:t>溶接部門</a:t>
            </a:r>
            <a:r>
              <a:rPr lang="ja-JP" altLang="en-US" sz="1600" dirty="0">
                <a:latin typeface="Calibri" pitchFamily="34" charset="0"/>
              </a:rPr>
              <a:t>において、パイプ切断の際に規格に沿った寸法にセットする調整作業</a:t>
            </a:r>
            <a:r>
              <a:rPr lang="ja-JP" altLang="en-US" sz="1600" dirty="0" smtClean="0">
                <a:latin typeface="Calibri" pitchFamily="34" charset="0"/>
              </a:rPr>
              <a:t>を、目視</a:t>
            </a:r>
            <a:r>
              <a:rPr lang="ja-JP" altLang="en-US" sz="1600" dirty="0">
                <a:latin typeface="Calibri" pitchFamily="34" charset="0"/>
              </a:rPr>
              <a:t>で行っているため、高い注意力を要し</a:t>
            </a:r>
            <a:r>
              <a:rPr lang="ja-JP" altLang="en-US" sz="1600" dirty="0" smtClean="0">
                <a:latin typeface="Calibri" pitchFamily="34" charset="0"/>
              </a:rPr>
              <a:t>、視覚機能の低下した</a:t>
            </a:r>
            <a:r>
              <a:rPr lang="ja-JP" altLang="en-US" sz="1600" b="1" u="sng" dirty="0" smtClean="0">
                <a:solidFill>
                  <a:srgbClr val="0000FF"/>
                </a:solidFill>
                <a:latin typeface="Calibri" pitchFamily="34" charset="0"/>
              </a:rPr>
              <a:t>高齢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従業員</a:t>
            </a:r>
            <a:r>
              <a:rPr lang="ja-JP" altLang="en-US" sz="1600" dirty="0">
                <a:latin typeface="Calibri" pitchFamily="34" charset="0"/>
              </a:rPr>
              <a:t>にとって負担となっている。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0250" name="テキスト ボックス 16"/>
          <p:cNvSpPr txBox="1">
            <a:spLocks noChangeArrowheads="1"/>
          </p:cNvSpPr>
          <p:nvPr/>
        </p:nvSpPr>
        <p:spPr bwMode="auto">
          <a:xfrm>
            <a:off x="142875" y="2487613"/>
            <a:ext cx="16478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【2.</a:t>
            </a:r>
            <a:r>
              <a:rPr lang="ja-JP" altLang="en-US">
                <a:latin typeface="Calibri" pitchFamily="34" charset="0"/>
              </a:rPr>
              <a:t>取組内容</a:t>
            </a:r>
            <a:r>
              <a:rPr lang="en-US" altLang="ja-JP">
                <a:latin typeface="Calibri" pitchFamily="34" charset="0"/>
              </a:rPr>
              <a:t>】</a:t>
            </a:r>
            <a:r>
              <a:rPr lang="ja-JP" altLang="en-US" sz="1200">
                <a:latin typeface="Calibri" pitchFamily="34" charset="0"/>
              </a:rPr>
              <a:t>　</a:t>
            </a:r>
          </a:p>
        </p:txBody>
      </p:sp>
      <p:sp>
        <p:nvSpPr>
          <p:cNvPr id="16" name="メモ 15"/>
          <p:cNvSpPr/>
          <p:nvPr/>
        </p:nvSpPr>
        <p:spPr bwMode="auto">
          <a:xfrm>
            <a:off x="7000875" y="4929188"/>
            <a:ext cx="1928813" cy="161131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・ </a:t>
            </a:r>
            <a:r>
              <a:rPr lang="ja-JP" altLang="en-US" sz="1600" b="1" dirty="0">
                <a:ea typeface="ＤＦ特太ゴシック体" pitchFamily="1" charset="-128"/>
              </a:rPr>
              <a:t>①</a:t>
            </a:r>
            <a:r>
              <a:rPr lang="ja-JP" altLang="en-US" sz="1600" dirty="0">
                <a:latin typeface="+mj-ea"/>
                <a:ea typeface="+mj-ea"/>
              </a:rPr>
              <a:t>と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  <a:r>
              <a:rPr lang="ja-JP" altLang="en-US" sz="1600" dirty="0">
                <a:latin typeface="+mj-ea"/>
                <a:ea typeface="+mj-ea"/>
              </a:rPr>
              <a:t>のうち、少な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　い方の金額 ＝ </a:t>
            </a:r>
            <a:r>
              <a:rPr lang="ja-JP" altLang="en-US" sz="1600" b="1" dirty="0">
                <a:ea typeface="ＤＦ特太ゴシック体" pitchFamily="1" charset="-128"/>
              </a:rPr>
              <a:t>① </a:t>
            </a:r>
            <a:endParaRPr lang="en-US" altLang="ja-JP" sz="1600" b="1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</a:t>
            </a:r>
            <a:r>
              <a:rPr lang="ja-JP" altLang="en-US" sz="1600" dirty="0">
                <a:latin typeface="+mn-lt"/>
                <a:ea typeface="ＤＦ特太ゴシック体" pitchFamily="1" charset="-128"/>
              </a:rPr>
              <a:t>支給額：</a:t>
            </a:r>
            <a:r>
              <a:rPr lang="en-US" altLang="ja-JP" sz="1600" b="1" u="sng" dirty="0">
                <a:ea typeface="ＤＦ特太ゴシック体" pitchFamily="1" charset="-128"/>
              </a:rPr>
              <a:t> </a:t>
            </a:r>
            <a:r>
              <a:rPr lang="en-US" altLang="ja-JP" sz="1600" b="1" u="sng" dirty="0" smtClean="0">
                <a:ea typeface="ＤＦ特太ゴシック体" pitchFamily="1" charset="-128"/>
              </a:rPr>
              <a:t>50</a:t>
            </a:r>
            <a:r>
              <a:rPr lang="ja-JP" altLang="en-US" sz="1600" u="sng" dirty="0" smtClean="0">
                <a:ea typeface="ＤＦ特太ゴシック体" pitchFamily="1" charset="-128"/>
              </a:rPr>
              <a:t>万</a:t>
            </a:r>
            <a:r>
              <a:rPr lang="ja-JP" altLang="en-US" sz="1600" u="sng" dirty="0">
                <a:ea typeface="ＤＦ特太ゴシック体" pitchFamily="1" charset="-128"/>
              </a:rPr>
              <a:t>円</a:t>
            </a:r>
            <a:endParaRPr lang="ja-JP" altLang="en-US" sz="1600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10252" name="大かっこ 17"/>
          <p:cNvSpPr>
            <a:spLocks noChangeArrowheads="1"/>
          </p:cNvSpPr>
          <p:nvPr/>
        </p:nvSpPr>
        <p:spPr bwMode="auto">
          <a:xfrm>
            <a:off x="214313" y="2838450"/>
            <a:ext cx="1428750" cy="519113"/>
          </a:xfrm>
          <a:prstGeom prst="bracketPair">
            <a:avLst>
              <a:gd name="adj" fmla="val 16667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 u="sng"/>
          </a:p>
        </p:txBody>
      </p:sp>
      <p:sp>
        <p:nvSpPr>
          <p:cNvPr id="10253" name="テキスト ボックス 16"/>
          <p:cNvSpPr txBox="1">
            <a:spLocks noChangeArrowheads="1"/>
          </p:cNvSpPr>
          <p:nvPr/>
        </p:nvSpPr>
        <p:spPr bwMode="auto">
          <a:xfrm>
            <a:off x="142875" y="2833688"/>
            <a:ext cx="1500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高年齢者活用</a:t>
            </a:r>
            <a:endParaRPr lang="en-US" altLang="ja-JP" sz="1400" b="1">
              <a:solidFill>
                <a:srgbClr val="006600"/>
              </a:solidFill>
              <a:latin typeface="Calibri" pitchFamily="34" charset="0"/>
            </a:endParaRPr>
          </a:p>
          <a:p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　 促進措置</a:t>
            </a:r>
            <a:endParaRPr lang="ja-JP" altLang="en-US" sz="1200" b="1">
              <a:solidFill>
                <a:srgbClr val="006600"/>
              </a:solidFill>
              <a:latin typeface="Calibri" pitchFamily="34" charset="0"/>
            </a:endParaRPr>
          </a:p>
        </p:txBody>
      </p:sp>
      <p:sp>
        <p:nvSpPr>
          <p:cNvPr id="10254" name="角丸四角形 17"/>
          <p:cNvSpPr>
            <a:spLocks noChangeArrowheads="1"/>
          </p:cNvSpPr>
          <p:nvPr/>
        </p:nvSpPr>
        <p:spPr bwMode="auto">
          <a:xfrm>
            <a:off x="2000250" y="3598863"/>
            <a:ext cx="6759575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ja-JP" altLang="en-US" sz="1600" dirty="0">
                <a:latin typeface="Calibri" pitchFamily="34" charset="0"/>
              </a:rPr>
              <a:t>・切断作業を自動化・平易化することにより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高齢従業員</a:t>
            </a:r>
            <a:r>
              <a:rPr lang="ja-JP" altLang="en-US" sz="1600" dirty="0">
                <a:latin typeface="Calibri" pitchFamily="34" charset="0"/>
              </a:rPr>
              <a:t>の注意力の負担を軽減するとともに、パイプ切断に関する知識や経験を</a:t>
            </a:r>
            <a:r>
              <a:rPr lang="ja-JP" altLang="en-US" sz="1600" dirty="0" smtClean="0">
                <a:latin typeface="Calibri" pitchFamily="34" charset="0"/>
              </a:rPr>
              <a:t>活用することができた。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85750" y="4714875"/>
            <a:ext cx="3000375" cy="357188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j-ea"/>
                <a:ea typeface="+mj-ea"/>
              </a:rPr>
              <a:t>（Ａ）助成金の対象となる経費</a:t>
            </a:r>
            <a:endParaRPr lang="ja-JP" altLang="en-US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215188" y="4714875"/>
            <a:ext cx="1571625" cy="357188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bg1"/>
                </a:solidFill>
                <a:latin typeface="+mj-ea"/>
              </a:rPr>
              <a:t>（Ｃ）支給額</a:t>
            </a:r>
            <a:endParaRPr lang="en-US" altLang="ja-JP" sz="1600" b="1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22" name="メモ 21"/>
          <p:cNvSpPr/>
          <p:nvPr/>
        </p:nvSpPr>
        <p:spPr bwMode="auto">
          <a:xfrm>
            <a:off x="3571875" y="4929188"/>
            <a:ext cx="3286125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・ 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ＤＨＰ特太ゴシック体" pitchFamily="2" charset="-128"/>
              </a:rPr>
              <a:t>溶接部門</a:t>
            </a:r>
            <a:r>
              <a:rPr lang="ja-JP" altLang="en-US" sz="1600" dirty="0">
                <a:latin typeface="+mj-ea"/>
              </a:rPr>
              <a:t>で就労する、</a:t>
            </a:r>
            <a:r>
              <a:rPr lang="en-US" altLang="ja-JP" sz="1600" dirty="0">
                <a:latin typeface="+mj-ea"/>
              </a:rPr>
              <a:t>1</a:t>
            </a:r>
            <a:r>
              <a:rPr lang="ja-JP" altLang="en-US" sz="1600" dirty="0">
                <a:latin typeface="+mj-ea"/>
              </a:rPr>
              <a:t>年以上雇用</a:t>
            </a:r>
            <a:endParaRPr lang="en-US" altLang="ja-JP" sz="1600" dirty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 される</a:t>
            </a:r>
            <a:r>
              <a:rPr lang="en-US" altLang="ja-JP" sz="1600" dirty="0">
                <a:latin typeface="+mj-ea"/>
              </a:rPr>
              <a:t>60</a:t>
            </a:r>
            <a:r>
              <a:rPr lang="ja-JP" altLang="en-US" sz="1600" dirty="0">
                <a:latin typeface="+mj-ea"/>
              </a:rPr>
              <a:t>歳以上の被保険者数</a:t>
            </a:r>
            <a:endParaRPr lang="en-US" altLang="ja-JP" sz="1600" dirty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 </a:t>
            </a:r>
            <a:r>
              <a:rPr lang="ja-JP" altLang="en-US" sz="1600" dirty="0"/>
              <a:t>＝ </a:t>
            </a:r>
            <a:r>
              <a:rPr lang="en-US" altLang="ja-JP" sz="1600" b="1" dirty="0">
                <a:ea typeface="ＤＦ特太ゴシック体" pitchFamily="1" charset="-128"/>
              </a:rPr>
              <a:t>2</a:t>
            </a:r>
            <a:r>
              <a:rPr lang="ja-JP" altLang="en-US" sz="1600" dirty="0">
                <a:ea typeface="ＤＦ特太ゴシック体" pitchFamily="1" charset="-128"/>
              </a:rPr>
              <a:t>人</a:t>
            </a:r>
            <a:endParaRPr lang="en-US" altLang="ja-JP" sz="1600" b="1" dirty="0"/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 2</a:t>
            </a:r>
            <a:r>
              <a:rPr lang="ja-JP" altLang="en-US" sz="1600" dirty="0">
                <a:ea typeface="ＤＦ特太ゴシック体" pitchFamily="1" charset="-128"/>
              </a:rPr>
              <a:t>人</a:t>
            </a:r>
            <a:r>
              <a:rPr lang="en-US" altLang="ja-JP" sz="1600" dirty="0" smtClean="0">
                <a:ea typeface="ＤＦ特太ゴシック体" pitchFamily="1" charset="-128"/>
              </a:rPr>
              <a:t>×</a:t>
            </a:r>
            <a:r>
              <a:rPr lang="en-US" altLang="ja-JP" sz="1600" b="1" dirty="0" smtClean="0">
                <a:ea typeface="ＤＦ特太ゴシック体" pitchFamily="1" charset="-128"/>
              </a:rPr>
              <a:t>30</a:t>
            </a:r>
            <a:r>
              <a:rPr lang="ja-JP" altLang="en-US" sz="1600" dirty="0" smtClean="0">
                <a:ea typeface="ＤＦ特太ゴシック体" pitchFamily="1" charset="-128"/>
              </a:rPr>
              <a:t>万</a:t>
            </a:r>
            <a:r>
              <a:rPr lang="ja-JP" altLang="en-US" sz="1600" dirty="0">
                <a:ea typeface="ＤＦ特太ゴシック体" pitchFamily="1" charset="-128"/>
              </a:rPr>
              <a:t>円 ＝ </a:t>
            </a:r>
            <a:r>
              <a:rPr lang="en-US" altLang="ja-JP" sz="1600" b="1" u="sng" dirty="0" smtClean="0">
                <a:ea typeface="ＤＦ特太ゴシック体" pitchFamily="1" charset="-128"/>
              </a:rPr>
              <a:t>60</a:t>
            </a:r>
            <a:r>
              <a:rPr lang="ja-JP" altLang="en-US" sz="1600" u="sng" dirty="0" smtClean="0">
                <a:ea typeface="ＤＦ特太ゴシック体" pitchFamily="1" charset="-128"/>
              </a:rPr>
              <a:t>万</a:t>
            </a:r>
            <a:r>
              <a:rPr lang="ja-JP" altLang="en-US" sz="1600" u="sng" dirty="0">
                <a:ea typeface="ＤＦ特太ゴシック体" pitchFamily="1" charset="-128"/>
              </a:rPr>
              <a:t>円</a:t>
            </a:r>
            <a:r>
              <a:rPr lang="ja-JP" altLang="en-US" sz="1600" b="1" dirty="0">
                <a:ea typeface="ＤＦ特太ゴシック体" pitchFamily="1" charset="-128"/>
              </a:rPr>
              <a:t>･･</a:t>
            </a:r>
            <a:r>
              <a:rPr lang="ja-JP" altLang="en-US" sz="1600" dirty="0">
                <a:ea typeface="ＤＦ特太ゴシック体" pitchFamily="1" charset="-128"/>
              </a:rPr>
              <a:t>･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 b="1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86188" y="4714875"/>
            <a:ext cx="2928937" cy="357188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ja-JP" sz="1600" b="1" dirty="0">
                <a:solidFill>
                  <a:schemeClr val="tx1"/>
                </a:solidFill>
                <a:latin typeface="+mn-ea"/>
              </a:rPr>
              <a:t>B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）措置の対象となる被保険者</a:t>
            </a:r>
            <a:endParaRPr lang="en-US" altLang="ja-JP" sz="1600" b="1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角丸四角形 4"/>
          <p:cNvSpPr>
            <a:spLocks noChangeArrowheads="1"/>
          </p:cNvSpPr>
          <p:nvPr/>
        </p:nvSpPr>
        <p:spPr bwMode="auto">
          <a:xfrm>
            <a:off x="71438" y="357188"/>
            <a:ext cx="8929687" cy="6357937"/>
          </a:xfrm>
          <a:prstGeom prst="roundRect">
            <a:avLst>
              <a:gd name="adj" fmla="val 4264"/>
            </a:avLst>
          </a:prstGeom>
          <a:solidFill>
            <a:srgbClr val="CCFFCC">
              <a:alpha val="50195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/>
            <a:r>
              <a:rPr lang="en-US" altLang="ja-JP" u="sng"/>
              <a:t>.</a:t>
            </a:r>
            <a:endParaRPr lang="ja-JP" altLang="en-US" u="sng"/>
          </a:p>
        </p:txBody>
      </p:sp>
      <p:sp>
        <p:nvSpPr>
          <p:cNvPr id="6" name="メモ 5"/>
          <p:cNvSpPr/>
          <p:nvPr/>
        </p:nvSpPr>
        <p:spPr bwMode="auto">
          <a:xfrm>
            <a:off x="142875" y="4929188"/>
            <a:ext cx="3286125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spc="-60" dirty="0">
                <a:latin typeface="+mj-ea"/>
                <a:ea typeface="+mj-ea"/>
              </a:rPr>
              <a:t>・ </a:t>
            </a:r>
            <a:r>
              <a:rPr lang="ja-JP" altLang="en-US" sz="1600" spc="-60" dirty="0" smtClean="0">
                <a:latin typeface="+mj-ea"/>
                <a:ea typeface="+mj-ea"/>
              </a:rPr>
              <a:t>移動式</a:t>
            </a:r>
            <a:r>
              <a:rPr lang="ja-JP" altLang="en-US" sz="1600" spc="-60" dirty="0">
                <a:latin typeface="+mj-ea"/>
                <a:ea typeface="+mj-ea"/>
              </a:rPr>
              <a:t>照明</a:t>
            </a:r>
            <a:r>
              <a:rPr lang="ja-JP" altLang="en-US" sz="1600" spc="-60" dirty="0" smtClean="0">
                <a:latin typeface="+mj-ea"/>
                <a:ea typeface="+mj-ea"/>
              </a:rPr>
              <a:t>購入・設置費 　　</a:t>
            </a:r>
            <a:r>
              <a:rPr lang="en-US" altLang="ja-JP" sz="1600" spc="-60" dirty="0" smtClean="0">
                <a:latin typeface="+mj-ea"/>
                <a:ea typeface="+mj-ea"/>
              </a:rPr>
              <a:t>12</a:t>
            </a:r>
            <a:r>
              <a:rPr lang="en-US" altLang="ja-JP" sz="1600" dirty="0" smtClean="0">
                <a:latin typeface="+mj-ea"/>
                <a:ea typeface="+mj-ea"/>
              </a:rPr>
              <a:t>0</a:t>
            </a:r>
            <a:r>
              <a:rPr lang="ja-JP" altLang="en-US" sz="1600" dirty="0">
                <a:latin typeface="+mj-ea"/>
                <a:ea typeface="+mj-ea"/>
              </a:rPr>
              <a:t>万円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>
                <a:latin typeface="+mj-ea"/>
                <a:ea typeface="+mj-ea"/>
              </a:rPr>
              <a:t>・ スポットクーラー購入費       </a:t>
            </a:r>
            <a:r>
              <a:rPr lang="en-US" altLang="ja-JP" sz="1600" u="sng" dirty="0">
                <a:latin typeface="+mj-ea"/>
                <a:ea typeface="+mj-ea"/>
              </a:rPr>
              <a:t>30</a:t>
            </a:r>
            <a:r>
              <a:rPr lang="ja-JP" altLang="en-US" sz="1600" u="sng" dirty="0">
                <a:latin typeface="+mj-ea"/>
                <a:ea typeface="+mj-ea"/>
              </a:rPr>
              <a:t>万円</a:t>
            </a:r>
            <a:r>
              <a:rPr lang="ja-JP" altLang="en-US" sz="1600" u="sng" dirty="0">
                <a:latin typeface="+mn-lt"/>
                <a:ea typeface="+mn-ea"/>
              </a:rPr>
              <a:t>　　　　　</a:t>
            </a:r>
            <a:endParaRPr lang="en-US" altLang="ja-JP" sz="1600" u="sng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ea typeface="ＭＳ Ｐゴシック" pitchFamily="50" charset="-128"/>
              </a:rPr>
              <a:t>　　　　対象経費の合計　　　</a:t>
            </a:r>
            <a:r>
              <a:rPr lang="en-US" altLang="ja-JP" sz="1600" b="1" dirty="0">
                <a:ea typeface="ＤＦ特太ゴシック体" pitchFamily="1" charset="-128"/>
              </a:rPr>
              <a:t> 150</a:t>
            </a:r>
            <a:r>
              <a:rPr lang="ja-JP" altLang="en-US" sz="1600" b="1" dirty="0">
                <a:ea typeface="ＤＦ特太ゴシック体" pitchFamily="1" charset="-128"/>
              </a:rPr>
              <a:t>万円</a:t>
            </a:r>
            <a:endParaRPr lang="en-US" altLang="ja-JP" sz="1600" b="1" dirty="0">
              <a:ea typeface="ＭＳ Ｐゴシック" pitchFamily="50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+mn-lt"/>
                <a:ea typeface="ＤＦ特太ゴシック体" pitchFamily="1" charset="-128"/>
              </a:rPr>
              <a:t>※</a:t>
            </a:r>
            <a:r>
              <a:rPr lang="en-US" altLang="ja-JP" sz="1600" b="1" dirty="0">
                <a:ea typeface="ＤＦ特太ゴシック体" pitchFamily="1" charset="-128"/>
              </a:rPr>
              <a:t>150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万円の</a:t>
            </a:r>
            <a:r>
              <a:rPr lang="en-US" altLang="ja-JP" sz="1600" b="1" dirty="0">
                <a:ea typeface="ＤＦ特太ゴシック体" pitchFamily="1" charset="-128"/>
              </a:rPr>
              <a:t>2</a:t>
            </a:r>
            <a:r>
              <a:rPr lang="en-US" altLang="ja-JP" sz="1600" b="1" dirty="0">
                <a:latin typeface="+mn-lt"/>
                <a:ea typeface="ＤＦ特太ゴシック体" pitchFamily="1" charset="-128"/>
              </a:rPr>
              <a:t>/</a:t>
            </a:r>
            <a:r>
              <a:rPr lang="en-US" altLang="ja-JP" sz="1600" b="1" dirty="0">
                <a:ea typeface="ＤＦ特太ゴシック体" pitchFamily="1" charset="-128"/>
              </a:rPr>
              <a:t>3</a:t>
            </a:r>
            <a:r>
              <a:rPr lang="ja-JP" altLang="en-US" sz="1600" b="1" dirty="0">
                <a:ea typeface="ＤＦ特太ゴシック体" pitchFamily="1" charset="-128"/>
              </a:rPr>
              <a:t> 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＝ </a:t>
            </a:r>
            <a:r>
              <a:rPr lang="en-US" altLang="ja-JP" sz="1600" b="1" u="sng" dirty="0">
                <a:ea typeface="ＤＦ特太ゴシック体" pitchFamily="1" charset="-128"/>
              </a:rPr>
              <a:t>100</a:t>
            </a:r>
            <a:r>
              <a:rPr lang="ja-JP" altLang="en-US" sz="1600" b="1" u="sng" dirty="0">
                <a:latin typeface="+mn-lt"/>
                <a:ea typeface="ＤＦ特太ゴシック体" pitchFamily="1" charset="-128"/>
              </a:rPr>
              <a:t>万円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･･･①</a:t>
            </a:r>
          </a:p>
        </p:txBody>
      </p:sp>
      <p:sp>
        <p:nvSpPr>
          <p:cNvPr id="11268" name="テキスト ボックス 6"/>
          <p:cNvSpPr txBox="1">
            <a:spLocks noChangeArrowheads="1"/>
          </p:cNvSpPr>
          <p:nvPr/>
        </p:nvSpPr>
        <p:spPr bwMode="auto">
          <a:xfrm>
            <a:off x="142875" y="1487488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【1.</a:t>
            </a:r>
            <a:r>
              <a:rPr lang="ja-JP" altLang="en-US">
                <a:latin typeface="Calibri" pitchFamily="34" charset="0"/>
              </a:rPr>
              <a:t>現状・問題点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11269" name="テキスト ボックス 7"/>
          <p:cNvSpPr txBox="1">
            <a:spLocks noChangeArrowheads="1"/>
          </p:cNvSpPr>
          <p:nvPr/>
        </p:nvSpPr>
        <p:spPr bwMode="auto">
          <a:xfrm>
            <a:off x="142875" y="3643313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【3.</a:t>
            </a:r>
            <a:r>
              <a:rPr lang="ja-JP" altLang="en-US">
                <a:latin typeface="Calibri" pitchFamily="34" charset="0"/>
              </a:rPr>
              <a:t>取組の効果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2000250" y="2598738"/>
            <a:ext cx="6759575" cy="90170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ja-JP" altLang="en-US" sz="1600" dirty="0" smtClean="0">
                <a:latin typeface="+mn-lt"/>
                <a:ea typeface="+mn-ea"/>
              </a:rPr>
              <a:t>・高齢従業員の作業場に移動式</a:t>
            </a:r>
            <a:r>
              <a:rPr lang="ja-JP" altLang="en-US" sz="1600" dirty="0">
                <a:latin typeface="+mn-lt"/>
                <a:ea typeface="+mn-ea"/>
              </a:rPr>
              <a:t>照明</a:t>
            </a:r>
            <a:r>
              <a:rPr lang="ja-JP" altLang="en-US" sz="1600" dirty="0" smtClean="0">
                <a:latin typeface="+mn-lt"/>
                <a:ea typeface="+mn-ea"/>
              </a:rPr>
              <a:t>を新設し、照度を上げる。</a:t>
            </a:r>
            <a:endParaRPr lang="en-US" altLang="ja-JP" sz="1600" dirty="0">
              <a:latin typeface="+mn-lt"/>
              <a:ea typeface="+mn-ea"/>
            </a:endParaRPr>
          </a:p>
          <a:p>
            <a:pPr>
              <a:defRPr/>
            </a:pPr>
            <a:r>
              <a:rPr lang="ja-JP" altLang="en-US" sz="1600" dirty="0">
                <a:latin typeface="+mn-lt"/>
                <a:ea typeface="+mn-ea"/>
              </a:rPr>
              <a:t>・高温が発生する機器</a:t>
            </a:r>
            <a:r>
              <a:rPr lang="ja-JP" altLang="en-US" sz="1600" dirty="0" smtClean="0">
                <a:latin typeface="+mn-lt"/>
                <a:ea typeface="+mn-ea"/>
              </a:rPr>
              <a:t>周辺に</a:t>
            </a:r>
            <a:r>
              <a:rPr lang="ja-JP" altLang="en-US" sz="1600" dirty="0">
                <a:latin typeface="+mn-lt"/>
                <a:ea typeface="+mn-ea"/>
              </a:rPr>
              <a:t>スポットクーラーを導入する。</a:t>
            </a:r>
            <a:endParaRPr lang="ja-JP" altLang="en-US" sz="1600" dirty="0">
              <a:ea typeface="ＭＳ Ｐゴシック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928688" y="71438"/>
            <a:ext cx="7215187" cy="715962"/>
          </a:xfrm>
          <a:prstGeom prst="roundRect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事例 ⑥</a:t>
            </a:r>
            <a:r>
              <a:rPr lang="ja-JP" altLang="en-US" sz="3200" dirty="0" smtClean="0">
                <a:ea typeface="ＤＦ特太ゴシック体" pitchFamily="1" charset="-128"/>
              </a:rPr>
              <a:t> </a:t>
            </a:r>
            <a:r>
              <a:rPr lang="ja-JP" altLang="en-US" sz="3200" dirty="0">
                <a:latin typeface="+mn-lt"/>
                <a:ea typeface="ＤＦ特太ゴシック体" pitchFamily="1" charset="-128"/>
              </a:rPr>
              <a:t>　</a:t>
            </a: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 作業</a:t>
            </a:r>
            <a:r>
              <a:rPr lang="ja-JP" altLang="en-US" sz="3200" dirty="0">
                <a:latin typeface="+mn-lt"/>
                <a:ea typeface="ＤＦ特太ゴシック体" pitchFamily="1" charset="-128"/>
              </a:rPr>
              <a:t>環境の改善（１）</a:t>
            </a:r>
            <a:endParaRPr lang="ja-JP" altLang="en-US" sz="3200" dirty="0">
              <a:ea typeface="ＭＳ Ｐゴシック" pitchFamily="50" charset="-128"/>
            </a:endParaRPr>
          </a:p>
        </p:txBody>
      </p:sp>
      <p:sp>
        <p:nvSpPr>
          <p:cNvPr id="11" name="対角する 2 つの角を切り取った四角形 10"/>
          <p:cNvSpPr/>
          <p:nvPr/>
        </p:nvSpPr>
        <p:spPr bwMode="auto">
          <a:xfrm>
            <a:off x="225425" y="928688"/>
            <a:ext cx="3060700" cy="357187"/>
          </a:xfrm>
          <a:prstGeom prst="snip2Diag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   機 械 器 具 製 造 業</a:t>
            </a:r>
            <a:endParaRPr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225" name="角丸四角形 12"/>
          <p:cNvSpPr>
            <a:spLocks noChangeArrowheads="1"/>
          </p:cNvSpPr>
          <p:nvPr/>
        </p:nvSpPr>
        <p:spPr bwMode="auto">
          <a:xfrm>
            <a:off x="2016125" y="1500188"/>
            <a:ext cx="6759575" cy="9286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lnSpc>
                <a:spcPts val="1600"/>
              </a:lnSpc>
              <a:defRPr/>
            </a:pPr>
            <a:r>
              <a:rPr lang="ja-JP" altLang="en-US" sz="1600" dirty="0">
                <a:latin typeface="Calibri" pitchFamily="34" charset="0"/>
              </a:rPr>
              <a:t>・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ＤＨＰ特太ゴシック体" pitchFamily="2" charset="-128"/>
              </a:rPr>
              <a:t>塗装工程</a:t>
            </a:r>
            <a:r>
              <a:rPr lang="ja-JP" altLang="en-US" sz="1600" dirty="0">
                <a:latin typeface="Calibri" pitchFamily="34" charset="0"/>
              </a:rPr>
              <a:t>において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高齢従業員</a:t>
            </a:r>
            <a:r>
              <a:rPr lang="ja-JP" altLang="en-US" sz="1600" dirty="0">
                <a:latin typeface="Calibri" pitchFamily="34" charset="0"/>
              </a:rPr>
              <a:t>の視力の低下を補うため、更なる照度が必要である。</a:t>
            </a:r>
            <a:endParaRPr lang="en-US" altLang="ja-JP" sz="1600" dirty="0">
              <a:latin typeface="Calibri" pitchFamily="34" charset="0"/>
            </a:endParaRPr>
          </a:p>
          <a:p>
            <a:pPr>
              <a:lnSpc>
                <a:spcPts val="1600"/>
              </a:lnSpc>
              <a:defRPr/>
            </a:pPr>
            <a:r>
              <a:rPr lang="ja-JP" altLang="en-US" sz="1600" dirty="0">
                <a:latin typeface="Calibri" pitchFamily="34" charset="0"/>
              </a:rPr>
              <a:t>・高温が発生する機器</a:t>
            </a:r>
            <a:r>
              <a:rPr lang="ja-JP" altLang="en-US" sz="1600" dirty="0" smtClean="0">
                <a:latin typeface="Calibri" pitchFamily="34" charset="0"/>
              </a:rPr>
              <a:t>周辺は</a:t>
            </a:r>
            <a:r>
              <a:rPr lang="en-US" altLang="ja-JP" sz="1600" dirty="0">
                <a:latin typeface="Calibri" pitchFamily="34" charset="0"/>
              </a:rPr>
              <a:t>40</a:t>
            </a:r>
            <a:r>
              <a:rPr lang="ja-JP" altLang="en-US" sz="1600" dirty="0">
                <a:latin typeface="Calibri" pitchFamily="34" charset="0"/>
              </a:rPr>
              <a:t>度を超える作業環境となっており、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高齢従業員</a:t>
            </a:r>
            <a:r>
              <a:rPr lang="ja-JP" altLang="en-US" sz="1600" dirty="0">
                <a:latin typeface="Calibri" pitchFamily="34" charset="0"/>
              </a:rPr>
              <a:t>の負担となっている。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1274" name="テキスト ボックス 16"/>
          <p:cNvSpPr txBox="1">
            <a:spLocks noChangeArrowheads="1"/>
          </p:cNvSpPr>
          <p:nvPr/>
        </p:nvSpPr>
        <p:spPr bwMode="auto">
          <a:xfrm>
            <a:off x="142875" y="2559050"/>
            <a:ext cx="1647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【2.</a:t>
            </a:r>
            <a:r>
              <a:rPr lang="ja-JP" altLang="en-US">
                <a:latin typeface="Calibri" pitchFamily="34" charset="0"/>
              </a:rPr>
              <a:t>取組内容</a:t>
            </a:r>
            <a:r>
              <a:rPr lang="en-US" altLang="ja-JP">
                <a:latin typeface="Calibri" pitchFamily="34" charset="0"/>
              </a:rPr>
              <a:t>】</a:t>
            </a:r>
            <a:r>
              <a:rPr lang="ja-JP" altLang="en-US" sz="1200">
                <a:latin typeface="Calibri" pitchFamily="34" charset="0"/>
              </a:rPr>
              <a:t>　</a:t>
            </a:r>
          </a:p>
        </p:txBody>
      </p:sp>
      <p:sp>
        <p:nvSpPr>
          <p:cNvPr id="16" name="メモ 15"/>
          <p:cNvSpPr/>
          <p:nvPr/>
        </p:nvSpPr>
        <p:spPr bwMode="auto">
          <a:xfrm>
            <a:off x="7000875" y="4929188"/>
            <a:ext cx="1928813" cy="161131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・ </a:t>
            </a:r>
            <a:r>
              <a:rPr lang="ja-JP" altLang="en-US" sz="1600" b="1" dirty="0">
                <a:ea typeface="ＤＦ特太ゴシック体" pitchFamily="1" charset="-128"/>
              </a:rPr>
              <a:t>①</a:t>
            </a:r>
            <a:r>
              <a:rPr lang="ja-JP" altLang="en-US" sz="1600" dirty="0">
                <a:latin typeface="+mj-ea"/>
                <a:ea typeface="+mj-ea"/>
              </a:rPr>
              <a:t>と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  <a:r>
              <a:rPr lang="ja-JP" altLang="en-US" sz="1600" dirty="0">
                <a:latin typeface="+mj-ea"/>
                <a:ea typeface="+mj-ea"/>
              </a:rPr>
              <a:t>のうち、少な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　い方の金額 ＝ </a:t>
            </a:r>
            <a:r>
              <a:rPr lang="ja-JP" altLang="en-US" sz="1600" b="1" dirty="0">
                <a:ea typeface="ＤＦ特太ゴシック体" pitchFamily="1" charset="-128"/>
              </a:rPr>
              <a:t>①</a:t>
            </a:r>
            <a:endParaRPr lang="en-US" altLang="ja-JP" sz="1600" b="1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</a:t>
            </a:r>
            <a:r>
              <a:rPr lang="ja-JP" altLang="en-US" sz="1600" dirty="0">
                <a:latin typeface="+mn-lt"/>
                <a:ea typeface="ＤＦ特太ゴシック体" pitchFamily="1" charset="-128"/>
              </a:rPr>
              <a:t>支給額：</a:t>
            </a:r>
            <a:r>
              <a:rPr lang="en-US" altLang="ja-JP" sz="1600" b="1" u="sng" dirty="0">
                <a:ea typeface="ＤＦ特太ゴシック体" pitchFamily="1" charset="-128"/>
              </a:rPr>
              <a:t>100</a:t>
            </a:r>
            <a:r>
              <a:rPr lang="ja-JP" altLang="en-US" sz="1600" u="sng" dirty="0">
                <a:ea typeface="ＤＦ特太ゴシック体" pitchFamily="1" charset="-128"/>
              </a:rPr>
              <a:t>万円</a:t>
            </a:r>
            <a:endParaRPr lang="ja-JP" altLang="en-US" sz="1600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11276" name="大かっこ 17"/>
          <p:cNvSpPr>
            <a:spLocks noChangeArrowheads="1"/>
          </p:cNvSpPr>
          <p:nvPr/>
        </p:nvSpPr>
        <p:spPr bwMode="auto">
          <a:xfrm>
            <a:off x="214313" y="2909888"/>
            <a:ext cx="1428750" cy="519112"/>
          </a:xfrm>
          <a:prstGeom prst="bracketPair">
            <a:avLst>
              <a:gd name="adj" fmla="val 16667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 u="sng"/>
          </a:p>
        </p:txBody>
      </p:sp>
      <p:sp>
        <p:nvSpPr>
          <p:cNvPr id="11277" name="テキスト ボックス 16"/>
          <p:cNvSpPr txBox="1">
            <a:spLocks noChangeArrowheads="1"/>
          </p:cNvSpPr>
          <p:nvPr/>
        </p:nvSpPr>
        <p:spPr bwMode="auto">
          <a:xfrm>
            <a:off x="142875" y="2905125"/>
            <a:ext cx="1500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高年齢者活用</a:t>
            </a:r>
            <a:endParaRPr lang="en-US" altLang="ja-JP" sz="1400" b="1">
              <a:solidFill>
                <a:srgbClr val="006600"/>
              </a:solidFill>
              <a:latin typeface="Calibri" pitchFamily="34" charset="0"/>
            </a:endParaRPr>
          </a:p>
          <a:p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　 促進措置</a:t>
            </a:r>
            <a:endParaRPr lang="ja-JP" altLang="en-US" sz="1200" b="1">
              <a:solidFill>
                <a:srgbClr val="006600"/>
              </a:solidFill>
              <a:latin typeface="Calibri" pitchFamily="34" charset="0"/>
            </a:endParaRPr>
          </a:p>
        </p:txBody>
      </p:sp>
      <p:sp>
        <p:nvSpPr>
          <p:cNvPr id="11278" name="角丸四角形 17"/>
          <p:cNvSpPr>
            <a:spLocks noChangeArrowheads="1"/>
          </p:cNvSpPr>
          <p:nvPr/>
        </p:nvSpPr>
        <p:spPr bwMode="auto">
          <a:xfrm>
            <a:off x="2000250" y="3670300"/>
            <a:ext cx="6759575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ja-JP" altLang="en-US" sz="1600" dirty="0">
                <a:latin typeface="Calibri" pitchFamily="34" charset="0"/>
              </a:rPr>
              <a:t>・照度及び室温を改善することにより、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高齢従業員</a:t>
            </a:r>
            <a:r>
              <a:rPr lang="ja-JP" altLang="en-US" sz="1600" dirty="0">
                <a:latin typeface="Calibri" pitchFamily="34" charset="0"/>
              </a:rPr>
              <a:t>の作業負担を軽減するとともに、職業能力を十分発揮できる作業環境を</a:t>
            </a:r>
            <a:r>
              <a:rPr lang="ja-JP" altLang="en-US" sz="1600" dirty="0" smtClean="0">
                <a:latin typeface="Calibri" pitchFamily="34" charset="0"/>
              </a:rPr>
              <a:t>確保した。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85750" y="4714875"/>
            <a:ext cx="3000375" cy="357188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j-ea"/>
                <a:ea typeface="+mj-ea"/>
              </a:rPr>
              <a:t>（Ａ）助成金の対象となる経費</a:t>
            </a:r>
            <a:endParaRPr lang="ja-JP" altLang="en-US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215188" y="4714875"/>
            <a:ext cx="1571625" cy="357188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bg1"/>
                </a:solidFill>
                <a:latin typeface="+mj-ea"/>
              </a:rPr>
              <a:t>（Ｃ）支給額</a:t>
            </a:r>
            <a:endParaRPr lang="en-US" altLang="ja-JP" sz="1600" b="1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22" name="メモ 21"/>
          <p:cNvSpPr/>
          <p:nvPr/>
        </p:nvSpPr>
        <p:spPr bwMode="auto">
          <a:xfrm>
            <a:off x="3571875" y="4929188"/>
            <a:ext cx="3286125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・ 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+mj-ea"/>
                <a:ea typeface="ＤＨＰ特太ゴシック体" pitchFamily="2" charset="-128"/>
              </a:rPr>
              <a:t>塗装工程</a:t>
            </a:r>
            <a:r>
              <a:rPr lang="ja-JP" altLang="en-US" sz="1600" dirty="0">
                <a:latin typeface="+mj-ea"/>
              </a:rPr>
              <a:t>で就労する、</a:t>
            </a:r>
            <a:r>
              <a:rPr lang="en-US" altLang="ja-JP" sz="1600" dirty="0">
                <a:latin typeface="+mj-ea"/>
              </a:rPr>
              <a:t>1</a:t>
            </a:r>
            <a:r>
              <a:rPr lang="ja-JP" altLang="en-US" sz="1600" dirty="0">
                <a:latin typeface="+mj-ea"/>
              </a:rPr>
              <a:t>年以上雇</a:t>
            </a:r>
            <a:endParaRPr lang="en-US" altLang="ja-JP" sz="1600" dirty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用される</a:t>
            </a:r>
            <a:r>
              <a:rPr lang="en-US" altLang="ja-JP" sz="1600" dirty="0">
                <a:latin typeface="+mj-ea"/>
              </a:rPr>
              <a:t>60</a:t>
            </a:r>
            <a:r>
              <a:rPr lang="ja-JP" altLang="en-US" sz="1600" dirty="0">
                <a:latin typeface="+mj-ea"/>
              </a:rPr>
              <a:t>歳以上の被保険者数</a:t>
            </a:r>
            <a:endParaRPr lang="en-US" altLang="ja-JP" sz="1600" dirty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 </a:t>
            </a:r>
            <a:r>
              <a:rPr lang="ja-JP" altLang="en-US" sz="1600" b="1" dirty="0"/>
              <a:t>＝ </a:t>
            </a:r>
            <a:r>
              <a:rPr lang="en-US" altLang="ja-JP" sz="1600" b="1" dirty="0"/>
              <a:t>6</a:t>
            </a:r>
            <a:r>
              <a:rPr lang="ja-JP" altLang="en-US" sz="1600" dirty="0">
                <a:ea typeface="ＤＦ特太ゴシック体" pitchFamily="1" charset="-128"/>
              </a:rPr>
              <a:t>人</a:t>
            </a:r>
            <a:endParaRPr lang="en-US" altLang="ja-JP" sz="1600" b="1" dirty="0"/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 6</a:t>
            </a:r>
            <a:r>
              <a:rPr lang="ja-JP" altLang="en-US" sz="1600" dirty="0">
                <a:ea typeface="ＤＦ特太ゴシック体" pitchFamily="1" charset="-128"/>
              </a:rPr>
              <a:t>人</a:t>
            </a:r>
            <a:r>
              <a:rPr lang="en-US" altLang="ja-JP" sz="1600" dirty="0" smtClean="0">
                <a:ea typeface="ＤＦ特太ゴシック体" pitchFamily="1" charset="-128"/>
              </a:rPr>
              <a:t>×</a:t>
            </a:r>
            <a:r>
              <a:rPr lang="en-US" altLang="ja-JP" sz="1600" b="1" dirty="0" smtClean="0">
                <a:ea typeface="ＤＦ特太ゴシック体" pitchFamily="1" charset="-128"/>
              </a:rPr>
              <a:t>30</a:t>
            </a:r>
            <a:r>
              <a:rPr lang="ja-JP" altLang="en-US" sz="1600" dirty="0" smtClean="0">
                <a:ea typeface="ＤＦ特太ゴシック体" pitchFamily="1" charset="-128"/>
              </a:rPr>
              <a:t>万</a:t>
            </a:r>
            <a:r>
              <a:rPr lang="ja-JP" altLang="en-US" sz="1600" dirty="0">
                <a:ea typeface="ＤＦ特太ゴシック体" pitchFamily="1" charset="-128"/>
              </a:rPr>
              <a:t>円 ＝ </a:t>
            </a:r>
            <a:r>
              <a:rPr lang="en-US" altLang="ja-JP" sz="1600" b="1" u="sng" dirty="0" smtClean="0">
                <a:ea typeface="ＤＦ特太ゴシック体" pitchFamily="1" charset="-128"/>
              </a:rPr>
              <a:t>180</a:t>
            </a:r>
            <a:r>
              <a:rPr lang="ja-JP" altLang="en-US" sz="1600" u="sng" dirty="0">
                <a:ea typeface="ＤＦ特太ゴシック体" pitchFamily="1" charset="-128"/>
              </a:rPr>
              <a:t>万円</a:t>
            </a:r>
            <a:r>
              <a:rPr lang="ja-JP" altLang="en-US" sz="1600" b="1" dirty="0">
                <a:ea typeface="ＤＦ特太ゴシック体" pitchFamily="1" charset="-128"/>
              </a:rPr>
              <a:t>･･</a:t>
            </a:r>
            <a:r>
              <a:rPr lang="ja-JP" altLang="en-US" sz="1600" dirty="0">
                <a:ea typeface="ＤＦ特太ゴシック体" pitchFamily="1" charset="-128"/>
              </a:rPr>
              <a:t>･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 b="1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86188" y="4714875"/>
            <a:ext cx="2928937" cy="357188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ja-JP" sz="1600" b="1" dirty="0">
                <a:solidFill>
                  <a:schemeClr val="tx1"/>
                </a:solidFill>
                <a:latin typeface="+mn-ea"/>
              </a:rPr>
              <a:t>B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）措置の対象となる被保険者</a:t>
            </a:r>
            <a:endParaRPr lang="en-US" altLang="ja-JP" sz="1600" b="1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角丸四角形 4"/>
          <p:cNvSpPr>
            <a:spLocks noChangeArrowheads="1"/>
          </p:cNvSpPr>
          <p:nvPr/>
        </p:nvSpPr>
        <p:spPr bwMode="auto">
          <a:xfrm>
            <a:off x="71438" y="357188"/>
            <a:ext cx="8929687" cy="6357937"/>
          </a:xfrm>
          <a:prstGeom prst="roundRect">
            <a:avLst>
              <a:gd name="adj" fmla="val 4264"/>
            </a:avLst>
          </a:prstGeom>
          <a:solidFill>
            <a:srgbClr val="CCFFCC">
              <a:alpha val="50195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/>
            <a:r>
              <a:rPr lang="en-US" altLang="ja-JP" u="sng"/>
              <a:t>.</a:t>
            </a:r>
            <a:endParaRPr lang="ja-JP" altLang="en-US" u="sng"/>
          </a:p>
        </p:txBody>
      </p:sp>
      <p:sp>
        <p:nvSpPr>
          <p:cNvPr id="6" name="メモ 5"/>
          <p:cNvSpPr/>
          <p:nvPr/>
        </p:nvSpPr>
        <p:spPr bwMode="auto">
          <a:xfrm>
            <a:off x="142875" y="4929188"/>
            <a:ext cx="3286125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spc="-60" dirty="0">
                <a:latin typeface="+mj-ea"/>
                <a:ea typeface="+mj-ea"/>
              </a:rPr>
              <a:t>・ </a:t>
            </a:r>
            <a:r>
              <a:rPr lang="ja-JP" altLang="en-US" sz="1600" spc="-60" dirty="0" smtClean="0">
                <a:latin typeface="+mj-ea"/>
                <a:ea typeface="+mj-ea"/>
              </a:rPr>
              <a:t>床面フラット化工事費</a:t>
            </a:r>
            <a:r>
              <a:rPr lang="ja-JP" altLang="en-US" sz="1600" spc="-60" dirty="0">
                <a:latin typeface="+mj-ea"/>
                <a:ea typeface="+mj-ea"/>
              </a:rPr>
              <a:t>　    </a:t>
            </a:r>
            <a:r>
              <a:rPr lang="en-US" altLang="ja-JP" sz="1600" spc="-60" dirty="0" smtClean="0">
                <a:latin typeface="+mj-ea"/>
                <a:ea typeface="+mj-ea"/>
              </a:rPr>
              <a:t>22</a:t>
            </a:r>
            <a:r>
              <a:rPr lang="en-US" altLang="ja-JP" sz="1600" dirty="0" smtClean="0">
                <a:latin typeface="+mj-ea"/>
                <a:ea typeface="+mj-ea"/>
              </a:rPr>
              <a:t>0</a:t>
            </a:r>
            <a:r>
              <a:rPr lang="ja-JP" altLang="en-US" sz="1600" dirty="0">
                <a:latin typeface="+mj-ea"/>
                <a:ea typeface="+mj-ea"/>
              </a:rPr>
              <a:t>万円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>
                <a:latin typeface="+mj-ea"/>
                <a:ea typeface="+mj-ea"/>
              </a:rPr>
              <a:t>・ </a:t>
            </a:r>
            <a:r>
              <a:rPr lang="ja-JP" altLang="en-US" sz="1600" u="sng" dirty="0" smtClean="0">
                <a:latin typeface="+mj-ea"/>
                <a:ea typeface="+mj-ea"/>
              </a:rPr>
              <a:t>床面滑り止め工事費　　  </a:t>
            </a:r>
            <a:r>
              <a:rPr lang="en-US" altLang="ja-JP" sz="1600" u="sng" dirty="0" smtClean="0">
                <a:latin typeface="+mj-ea"/>
                <a:ea typeface="+mj-ea"/>
              </a:rPr>
              <a:t>80</a:t>
            </a:r>
            <a:r>
              <a:rPr lang="ja-JP" altLang="en-US" sz="1600" u="sng" dirty="0">
                <a:latin typeface="+mj-ea"/>
                <a:ea typeface="+mj-ea"/>
              </a:rPr>
              <a:t>万円</a:t>
            </a:r>
            <a:r>
              <a:rPr lang="ja-JP" altLang="en-US" sz="1600" u="sng" dirty="0">
                <a:latin typeface="+mn-lt"/>
                <a:ea typeface="+mn-ea"/>
              </a:rPr>
              <a:t>　　　　　</a:t>
            </a:r>
            <a:endParaRPr lang="en-US" altLang="ja-JP" sz="1600" u="sng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ea typeface="ＭＳ Ｐゴシック" pitchFamily="50" charset="-128"/>
              </a:rPr>
              <a:t>　　　　対象経費の合計　</a:t>
            </a:r>
            <a:r>
              <a:rPr lang="ja-JP" altLang="en-US" sz="1600" dirty="0" smtClean="0">
                <a:ea typeface="ＭＳ Ｐゴシック" pitchFamily="50" charset="-128"/>
              </a:rPr>
              <a:t> </a:t>
            </a:r>
            <a:r>
              <a:rPr lang="ja-JP" altLang="en-US" sz="1600" dirty="0">
                <a:ea typeface="ＭＳ Ｐゴシック" pitchFamily="50" charset="-128"/>
              </a:rPr>
              <a:t>　</a:t>
            </a:r>
            <a:r>
              <a:rPr lang="en-US" altLang="ja-JP" sz="1600" b="1" dirty="0" smtClean="0">
                <a:ea typeface="ＤＦ特太ゴシック体" pitchFamily="1" charset="-128"/>
              </a:rPr>
              <a:t>300</a:t>
            </a:r>
            <a:r>
              <a:rPr lang="ja-JP" altLang="en-US" sz="1600" b="1" dirty="0" smtClean="0">
                <a:ea typeface="ＤＦ特太ゴシック体" pitchFamily="1" charset="-128"/>
              </a:rPr>
              <a:t>万</a:t>
            </a:r>
            <a:r>
              <a:rPr lang="ja-JP" altLang="en-US" sz="1600" b="1" dirty="0">
                <a:ea typeface="ＤＦ特太ゴシック体" pitchFamily="1" charset="-128"/>
              </a:rPr>
              <a:t>円</a:t>
            </a:r>
            <a:endParaRPr lang="en-US" altLang="ja-JP" sz="1600" b="1" dirty="0">
              <a:ea typeface="ＭＳ Ｐゴシック" pitchFamily="50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 smtClean="0">
                <a:latin typeface="+mn-lt"/>
                <a:ea typeface="ＤＦ特太ゴシック体" pitchFamily="1" charset="-128"/>
              </a:rPr>
              <a:t>※</a:t>
            </a:r>
            <a:r>
              <a:rPr lang="en-US" altLang="ja-JP" sz="1600" b="1" dirty="0" smtClean="0">
                <a:ea typeface="ＤＦ特太ゴシック体" pitchFamily="1" charset="-128"/>
              </a:rPr>
              <a:t>300</a:t>
            </a:r>
            <a:r>
              <a:rPr lang="ja-JP" altLang="en-US" sz="1600" b="1" dirty="0" smtClean="0">
                <a:latin typeface="+mn-lt"/>
                <a:ea typeface="ＤＦ特太ゴシック体" pitchFamily="1" charset="-128"/>
              </a:rPr>
              <a:t>万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円の</a:t>
            </a:r>
            <a:r>
              <a:rPr lang="en-US" altLang="ja-JP" sz="1600" b="1" dirty="0">
                <a:ea typeface="ＤＦ特太ゴシック体" pitchFamily="1" charset="-128"/>
              </a:rPr>
              <a:t>2</a:t>
            </a:r>
            <a:r>
              <a:rPr lang="en-US" altLang="ja-JP" sz="1600" b="1" dirty="0">
                <a:latin typeface="+mn-lt"/>
                <a:ea typeface="ＤＦ特太ゴシック体" pitchFamily="1" charset="-128"/>
              </a:rPr>
              <a:t>/</a:t>
            </a:r>
            <a:r>
              <a:rPr lang="en-US" altLang="ja-JP" sz="1600" b="1" dirty="0">
                <a:ea typeface="ＤＦ特太ゴシック体" pitchFamily="1" charset="-128"/>
              </a:rPr>
              <a:t>3</a:t>
            </a:r>
            <a:r>
              <a:rPr lang="ja-JP" altLang="en-US" sz="1600" b="1" dirty="0">
                <a:ea typeface="ＤＦ特太ゴシック体" pitchFamily="1" charset="-128"/>
              </a:rPr>
              <a:t> 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＝ </a:t>
            </a:r>
            <a:r>
              <a:rPr lang="en-US" altLang="ja-JP" sz="1600" b="1" u="sng" dirty="0" smtClean="0">
                <a:ea typeface="ＤＦ特太ゴシック体" pitchFamily="1" charset="-128"/>
              </a:rPr>
              <a:t>200</a:t>
            </a:r>
            <a:r>
              <a:rPr lang="ja-JP" altLang="en-US" sz="1600" b="1" u="sng" dirty="0" smtClean="0">
                <a:latin typeface="+mn-lt"/>
                <a:ea typeface="ＤＦ特太ゴシック体" pitchFamily="1" charset="-128"/>
              </a:rPr>
              <a:t>万</a:t>
            </a:r>
            <a:r>
              <a:rPr lang="ja-JP" altLang="en-US" sz="1600" b="1" u="sng" dirty="0">
                <a:latin typeface="+mn-lt"/>
                <a:ea typeface="ＤＦ特太ゴシック体" pitchFamily="1" charset="-128"/>
              </a:rPr>
              <a:t>円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･･･①</a:t>
            </a:r>
          </a:p>
        </p:txBody>
      </p:sp>
      <p:sp>
        <p:nvSpPr>
          <p:cNvPr id="12292" name="テキスト ボックス 6"/>
          <p:cNvSpPr txBox="1">
            <a:spLocks noChangeArrowheads="1"/>
          </p:cNvSpPr>
          <p:nvPr/>
        </p:nvSpPr>
        <p:spPr bwMode="auto">
          <a:xfrm>
            <a:off x="142875" y="1487488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【1.</a:t>
            </a:r>
            <a:r>
              <a:rPr lang="ja-JP" altLang="en-US">
                <a:latin typeface="Calibri" pitchFamily="34" charset="0"/>
              </a:rPr>
              <a:t>現状・問題点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12293" name="テキスト ボックス 7"/>
          <p:cNvSpPr txBox="1">
            <a:spLocks noChangeArrowheads="1"/>
          </p:cNvSpPr>
          <p:nvPr/>
        </p:nvSpPr>
        <p:spPr bwMode="auto">
          <a:xfrm>
            <a:off x="142875" y="3643313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【3.</a:t>
            </a:r>
            <a:r>
              <a:rPr lang="ja-JP" altLang="en-US">
                <a:latin typeface="Calibri" pitchFamily="34" charset="0"/>
              </a:rPr>
              <a:t>取組の効果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2000250" y="2598738"/>
            <a:ext cx="6759575" cy="90170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ja-JP" altLang="en-US" sz="1600" dirty="0" smtClean="0">
                <a:latin typeface="+mn-lt"/>
                <a:ea typeface="+mn-ea"/>
              </a:rPr>
              <a:t>・洗浄作業場の床面をフラット化する工事と、滑り止め塗装工事を実施し、高齢従業員の作業環境を改善する。</a:t>
            </a:r>
            <a:endParaRPr lang="ja-JP" altLang="en-US" sz="1600" dirty="0">
              <a:ea typeface="ＭＳ Ｐゴシック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928688" y="71438"/>
            <a:ext cx="7215187" cy="715962"/>
          </a:xfrm>
          <a:prstGeom prst="roundRect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事例 ⑦</a:t>
            </a:r>
            <a:r>
              <a:rPr lang="ja-JP" altLang="en-US" sz="3200" dirty="0" smtClean="0">
                <a:ea typeface="ＤＦ特太ゴシック体" pitchFamily="1" charset="-128"/>
              </a:rPr>
              <a:t>  </a:t>
            </a:r>
            <a:r>
              <a:rPr lang="ja-JP" altLang="en-US" sz="3200" dirty="0">
                <a:latin typeface="+mn-lt"/>
                <a:ea typeface="ＤＦ特太ゴシック体" pitchFamily="1" charset="-128"/>
              </a:rPr>
              <a:t>　作業環境の改善（２）</a:t>
            </a:r>
            <a:endParaRPr lang="ja-JP" altLang="en-US" sz="3200" dirty="0">
              <a:ea typeface="ＭＳ Ｐゴシック" pitchFamily="50" charset="-128"/>
            </a:endParaRPr>
          </a:p>
        </p:txBody>
      </p:sp>
      <p:sp>
        <p:nvSpPr>
          <p:cNvPr id="11" name="対角する 2 つの角を切り取った四角形 10"/>
          <p:cNvSpPr/>
          <p:nvPr/>
        </p:nvSpPr>
        <p:spPr bwMode="auto">
          <a:xfrm>
            <a:off x="254571" y="928688"/>
            <a:ext cx="3060700" cy="357187"/>
          </a:xfrm>
          <a:prstGeom prst="snip2Diag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b="1" dirty="0" smtClean="0">
              <a:latin typeface="ＭＳ ゴシック" pitchFamily="49" charset="-128"/>
              <a:ea typeface="ＭＳ ゴシック" pitchFamily="49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　食 料 品 製 造 業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9225" name="角丸四角形 12"/>
          <p:cNvSpPr>
            <a:spLocks noChangeArrowheads="1"/>
          </p:cNvSpPr>
          <p:nvPr/>
        </p:nvSpPr>
        <p:spPr bwMode="auto">
          <a:xfrm>
            <a:off x="2016125" y="1500188"/>
            <a:ext cx="6759575" cy="9286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1600" dirty="0" smtClean="0">
                <a:latin typeface="Calibri" pitchFamily="34" charset="0"/>
              </a:rPr>
              <a:t>・原料（豆類）の</a:t>
            </a:r>
            <a:r>
              <a:rPr lang="ja-JP" altLang="en-US" sz="1600" dirty="0" smtClean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ＤＨＰ特太ゴシック体" pitchFamily="2" charset="-128"/>
              </a:rPr>
              <a:t>洗浄作業場</a:t>
            </a:r>
            <a:r>
              <a:rPr lang="ja-JP" altLang="en-US" sz="1600" dirty="0" smtClean="0">
                <a:latin typeface="Calibri" pitchFamily="34" charset="0"/>
              </a:rPr>
              <a:t>の床面に段差があり、かつ滑りやすいため、筋力の低下により、つまづき易い</a:t>
            </a:r>
            <a:r>
              <a:rPr lang="ja-JP" altLang="en-US" sz="1600" b="1" u="sng" dirty="0" smtClean="0">
                <a:solidFill>
                  <a:srgbClr val="0000FF"/>
                </a:solidFill>
                <a:latin typeface="Calibri" pitchFamily="34" charset="0"/>
              </a:rPr>
              <a:t>高齢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従業員</a:t>
            </a:r>
            <a:r>
              <a:rPr lang="ja-JP" altLang="en-US" sz="1600" dirty="0">
                <a:latin typeface="Calibri" pitchFamily="34" charset="0"/>
              </a:rPr>
              <a:t>に</a:t>
            </a:r>
            <a:r>
              <a:rPr lang="ja-JP" altLang="en-US" sz="1600" dirty="0" smtClean="0">
                <a:latin typeface="Calibri" pitchFamily="34" charset="0"/>
              </a:rPr>
              <a:t>とって、足元に注意しながらの作業が負担となっている。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2298" name="テキスト ボックス 16"/>
          <p:cNvSpPr txBox="1">
            <a:spLocks noChangeArrowheads="1"/>
          </p:cNvSpPr>
          <p:nvPr/>
        </p:nvSpPr>
        <p:spPr bwMode="auto">
          <a:xfrm>
            <a:off x="142875" y="2559050"/>
            <a:ext cx="1647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【2.</a:t>
            </a:r>
            <a:r>
              <a:rPr lang="ja-JP" altLang="en-US">
                <a:latin typeface="Calibri" pitchFamily="34" charset="0"/>
              </a:rPr>
              <a:t>取組内容</a:t>
            </a:r>
            <a:r>
              <a:rPr lang="en-US" altLang="ja-JP">
                <a:latin typeface="Calibri" pitchFamily="34" charset="0"/>
              </a:rPr>
              <a:t>】</a:t>
            </a:r>
            <a:r>
              <a:rPr lang="ja-JP" altLang="en-US" sz="1200">
                <a:latin typeface="Calibri" pitchFamily="34" charset="0"/>
              </a:rPr>
              <a:t>　</a:t>
            </a:r>
          </a:p>
        </p:txBody>
      </p:sp>
      <p:sp>
        <p:nvSpPr>
          <p:cNvPr id="16" name="メモ 15"/>
          <p:cNvSpPr/>
          <p:nvPr/>
        </p:nvSpPr>
        <p:spPr bwMode="auto">
          <a:xfrm>
            <a:off x="7000875" y="4929188"/>
            <a:ext cx="1928813" cy="161131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・ </a:t>
            </a:r>
            <a:r>
              <a:rPr lang="ja-JP" altLang="en-US" sz="1600" b="1" dirty="0">
                <a:ea typeface="ＤＦ特太ゴシック体" pitchFamily="1" charset="-128"/>
              </a:rPr>
              <a:t>①</a:t>
            </a:r>
            <a:r>
              <a:rPr lang="ja-JP" altLang="en-US" sz="1600" dirty="0">
                <a:latin typeface="+mj-ea"/>
                <a:ea typeface="+mj-ea"/>
              </a:rPr>
              <a:t>と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  <a:r>
              <a:rPr lang="ja-JP" altLang="en-US" sz="1600" dirty="0">
                <a:latin typeface="+mj-ea"/>
                <a:ea typeface="+mj-ea"/>
              </a:rPr>
              <a:t>のうち、少な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　い方の金額 ＝ </a:t>
            </a:r>
            <a:r>
              <a:rPr lang="ja-JP" altLang="en-US" sz="1600" b="1" dirty="0" smtClean="0">
                <a:ea typeface="ＤＦ特太ゴシック体" pitchFamily="1" charset="-128"/>
              </a:rPr>
              <a:t>②</a:t>
            </a:r>
            <a:endParaRPr lang="en-US" altLang="ja-JP" sz="1600" b="1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</a:t>
            </a:r>
            <a:r>
              <a:rPr lang="ja-JP" altLang="en-US" sz="1600" dirty="0">
                <a:latin typeface="+mn-lt"/>
                <a:ea typeface="ＤＦ特太ゴシック体" pitchFamily="1" charset="-128"/>
              </a:rPr>
              <a:t>支給</a:t>
            </a:r>
            <a:r>
              <a:rPr lang="ja-JP" altLang="en-US" sz="1600">
                <a:latin typeface="+mn-lt"/>
                <a:ea typeface="ＤＦ特太ゴシック体" pitchFamily="1" charset="-128"/>
              </a:rPr>
              <a:t>額</a:t>
            </a:r>
            <a:r>
              <a:rPr lang="ja-JP" altLang="en-US" sz="1600" smtClean="0">
                <a:latin typeface="+mn-lt"/>
                <a:ea typeface="ＤＦ特太ゴシック体" pitchFamily="1" charset="-128"/>
              </a:rPr>
              <a:t>：</a:t>
            </a:r>
            <a:r>
              <a:rPr lang="en-US" altLang="ja-JP" sz="1600" b="1" u="sng" smtClean="0">
                <a:ea typeface="ＤＦ特太ゴシック体" pitchFamily="1" charset="-128"/>
              </a:rPr>
              <a:t>150</a:t>
            </a:r>
            <a:r>
              <a:rPr lang="ja-JP" altLang="en-US" sz="1600" u="sng" dirty="0" smtClean="0">
                <a:ea typeface="ＤＦ特太ゴシック体" pitchFamily="1" charset="-128"/>
              </a:rPr>
              <a:t>万</a:t>
            </a:r>
            <a:r>
              <a:rPr lang="ja-JP" altLang="en-US" sz="1600" u="sng" dirty="0">
                <a:ea typeface="ＤＦ特太ゴシック体" pitchFamily="1" charset="-128"/>
              </a:rPr>
              <a:t>円</a:t>
            </a:r>
            <a:endParaRPr lang="ja-JP" altLang="en-US" sz="1600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12300" name="大かっこ 17"/>
          <p:cNvSpPr>
            <a:spLocks noChangeArrowheads="1"/>
          </p:cNvSpPr>
          <p:nvPr/>
        </p:nvSpPr>
        <p:spPr bwMode="auto">
          <a:xfrm>
            <a:off x="214313" y="2909888"/>
            <a:ext cx="1428750" cy="519112"/>
          </a:xfrm>
          <a:prstGeom prst="bracketPair">
            <a:avLst>
              <a:gd name="adj" fmla="val 16667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 u="sng"/>
          </a:p>
        </p:txBody>
      </p:sp>
      <p:sp>
        <p:nvSpPr>
          <p:cNvPr id="12301" name="テキスト ボックス 16"/>
          <p:cNvSpPr txBox="1">
            <a:spLocks noChangeArrowheads="1"/>
          </p:cNvSpPr>
          <p:nvPr/>
        </p:nvSpPr>
        <p:spPr bwMode="auto">
          <a:xfrm>
            <a:off x="142875" y="2905125"/>
            <a:ext cx="1500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高年齢者活用</a:t>
            </a:r>
            <a:endParaRPr lang="en-US" altLang="ja-JP" sz="1400" b="1">
              <a:solidFill>
                <a:srgbClr val="006600"/>
              </a:solidFill>
              <a:latin typeface="Calibri" pitchFamily="34" charset="0"/>
            </a:endParaRPr>
          </a:p>
          <a:p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　 促進措置</a:t>
            </a:r>
            <a:endParaRPr lang="ja-JP" altLang="en-US" sz="1200" b="1">
              <a:solidFill>
                <a:srgbClr val="006600"/>
              </a:solidFill>
              <a:latin typeface="Calibri" pitchFamily="34" charset="0"/>
            </a:endParaRPr>
          </a:p>
        </p:txBody>
      </p:sp>
      <p:sp>
        <p:nvSpPr>
          <p:cNvPr id="12302" name="角丸四角形 17"/>
          <p:cNvSpPr>
            <a:spLocks noChangeArrowheads="1"/>
          </p:cNvSpPr>
          <p:nvPr/>
        </p:nvSpPr>
        <p:spPr bwMode="auto">
          <a:xfrm>
            <a:off x="2000250" y="3670300"/>
            <a:ext cx="6759575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ja-JP" altLang="en-US" sz="1600" dirty="0" smtClean="0">
                <a:latin typeface="Calibri" pitchFamily="34" charset="0"/>
              </a:rPr>
              <a:t>・洗浄作業場の床面を改善することにより、</a:t>
            </a:r>
            <a:r>
              <a:rPr lang="ja-JP" altLang="en-US" sz="1600" b="1" u="sng" dirty="0" smtClean="0">
                <a:solidFill>
                  <a:srgbClr val="0000FF"/>
                </a:solidFill>
                <a:latin typeface="Calibri" pitchFamily="34" charset="0"/>
              </a:rPr>
              <a:t>高齢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従業員</a:t>
            </a:r>
            <a:r>
              <a:rPr lang="ja-JP" altLang="en-US" sz="1600" dirty="0">
                <a:latin typeface="Calibri" pitchFamily="34" charset="0"/>
              </a:rPr>
              <a:t>の作業負担を軽減するとともに</a:t>
            </a:r>
            <a:r>
              <a:rPr lang="ja-JP" altLang="en-US" sz="1600" dirty="0" smtClean="0">
                <a:latin typeface="Calibri" pitchFamily="34" charset="0"/>
              </a:rPr>
              <a:t>、作業効率を高めることができた。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85750" y="4714875"/>
            <a:ext cx="3000375" cy="357188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j-ea"/>
                <a:ea typeface="+mj-ea"/>
              </a:rPr>
              <a:t>（Ａ）助成金の対象となる経費</a:t>
            </a:r>
            <a:endParaRPr lang="ja-JP" altLang="en-US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215188" y="4714875"/>
            <a:ext cx="1571625" cy="357188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bg1"/>
                </a:solidFill>
                <a:latin typeface="+mj-ea"/>
              </a:rPr>
              <a:t>（Ｃ）支給額</a:t>
            </a:r>
            <a:endParaRPr lang="en-US" altLang="ja-JP" sz="1600" b="1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22" name="メモ 21"/>
          <p:cNvSpPr/>
          <p:nvPr/>
        </p:nvSpPr>
        <p:spPr bwMode="auto">
          <a:xfrm>
            <a:off x="3571875" y="4929188"/>
            <a:ext cx="3286125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・ </a:t>
            </a:r>
            <a:r>
              <a:rPr lang="ja-JP" altLang="en-US" sz="1600" dirty="0" smtClean="0">
                <a:solidFill>
                  <a:schemeClr val="accent6">
                    <a:lumMod val="75000"/>
                  </a:schemeClr>
                </a:solidFill>
                <a:latin typeface="+mj-ea"/>
                <a:ea typeface="ＤＨＰ特太ゴシック体" pitchFamily="2" charset="-128"/>
              </a:rPr>
              <a:t>浄洗作業場</a:t>
            </a:r>
            <a:r>
              <a:rPr lang="ja-JP" altLang="en-US" sz="1600" dirty="0" smtClean="0">
                <a:latin typeface="+mj-ea"/>
              </a:rPr>
              <a:t>で</a:t>
            </a:r>
            <a:r>
              <a:rPr lang="ja-JP" altLang="en-US" sz="1600" dirty="0">
                <a:latin typeface="+mj-ea"/>
              </a:rPr>
              <a:t>就労する、</a:t>
            </a:r>
            <a:r>
              <a:rPr lang="en-US" altLang="ja-JP" sz="1600" dirty="0">
                <a:latin typeface="+mj-ea"/>
              </a:rPr>
              <a:t>1</a:t>
            </a:r>
            <a:r>
              <a:rPr lang="ja-JP" altLang="en-US" sz="1600" dirty="0">
                <a:latin typeface="+mj-ea"/>
              </a:rPr>
              <a:t>年以上</a:t>
            </a:r>
            <a:r>
              <a:rPr lang="ja-JP" altLang="en-US" sz="1600" dirty="0" smtClean="0">
                <a:latin typeface="+mj-ea"/>
              </a:rPr>
              <a:t>雇　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</a:t>
            </a:r>
            <a:r>
              <a:rPr lang="ja-JP" altLang="en-US" sz="1600" dirty="0" smtClean="0">
                <a:latin typeface="+mj-ea"/>
              </a:rPr>
              <a:t>用</a:t>
            </a:r>
            <a:r>
              <a:rPr lang="en-US" altLang="ja-JP" sz="1600" dirty="0" smtClean="0">
                <a:latin typeface="+mj-ea"/>
              </a:rPr>
              <a:t> </a:t>
            </a:r>
            <a:r>
              <a:rPr lang="ja-JP" altLang="en-US" sz="1600" dirty="0" smtClean="0">
                <a:latin typeface="+mj-ea"/>
              </a:rPr>
              <a:t>される</a:t>
            </a:r>
            <a:r>
              <a:rPr lang="en-US" altLang="ja-JP" sz="1600" dirty="0">
                <a:latin typeface="+mj-ea"/>
              </a:rPr>
              <a:t>60</a:t>
            </a:r>
            <a:r>
              <a:rPr lang="ja-JP" altLang="en-US" sz="1600" dirty="0">
                <a:latin typeface="+mj-ea"/>
              </a:rPr>
              <a:t>歳以上の被</a:t>
            </a:r>
            <a:r>
              <a:rPr lang="ja-JP" altLang="en-US" sz="1600" dirty="0" smtClean="0">
                <a:latin typeface="+mj-ea"/>
              </a:rPr>
              <a:t>保険者数　　　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</a:t>
            </a:r>
            <a:r>
              <a:rPr lang="ja-JP" altLang="en-US" sz="1600" dirty="0" smtClean="0"/>
              <a:t>＝</a:t>
            </a:r>
            <a:r>
              <a:rPr lang="en-US" altLang="ja-JP" sz="1600" b="1" dirty="0" smtClean="0"/>
              <a:t>5</a:t>
            </a:r>
            <a:r>
              <a:rPr lang="ja-JP" altLang="en-US" sz="1600" dirty="0" smtClean="0">
                <a:ea typeface="ＤＦ特太ゴシック体" pitchFamily="1" charset="-128"/>
              </a:rPr>
              <a:t>人</a:t>
            </a:r>
            <a:endParaRPr lang="en-US" altLang="ja-JP" sz="1600" b="1" dirty="0"/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 </a:t>
            </a:r>
            <a:r>
              <a:rPr lang="en-US" altLang="ja-JP" sz="1600" b="1" dirty="0" smtClean="0">
                <a:ea typeface="ＤＦ特太ゴシック体" pitchFamily="1" charset="-128"/>
              </a:rPr>
              <a:t>5</a:t>
            </a:r>
            <a:r>
              <a:rPr lang="ja-JP" altLang="en-US" sz="1600" b="1" dirty="0" smtClean="0">
                <a:ea typeface="ＤＦ特太ゴシック体" pitchFamily="1" charset="-128"/>
              </a:rPr>
              <a:t>人</a:t>
            </a:r>
            <a:r>
              <a:rPr lang="en-US" altLang="ja-JP" sz="1600" dirty="0" smtClean="0">
                <a:ea typeface="ＤＦ特太ゴシック体" pitchFamily="1" charset="-128"/>
              </a:rPr>
              <a:t>×</a:t>
            </a:r>
            <a:r>
              <a:rPr lang="en-US" altLang="ja-JP" sz="1600" b="1" dirty="0" smtClean="0">
                <a:ea typeface="ＤＦ特太ゴシック体" pitchFamily="1" charset="-128"/>
              </a:rPr>
              <a:t>30</a:t>
            </a:r>
            <a:r>
              <a:rPr lang="ja-JP" altLang="en-US" sz="1600" dirty="0" smtClean="0">
                <a:ea typeface="ＤＦ特太ゴシック体" pitchFamily="1" charset="-128"/>
              </a:rPr>
              <a:t>万</a:t>
            </a:r>
            <a:r>
              <a:rPr lang="ja-JP" altLang="en-US" sz="1600" dirty="0">
                <a:ea typeface="ＤＦ特太ゴシック体" pitchFamily="1" charset="-128"/>
              </a:rPr>
              <a:t>円 ＝ </a:t>
            </a:r>
            <a:r>
              <a:rPr lang="en-US" altLang="ja-JP" sz="1600" b="1" u="sng" dirty="0" smtClean="0">
                <a:ea typeface="ＤＦ特太ゴシック体" pitchFamily="1" charset="-128"/>
              </a:rPr>
              <a:t>150</a:t>
            </a:r>
            <a:r>
              <a:rPr lang="ja-JP" altLang="en-US" sz="1600" u="sng" dirty="0" smtClean="0">
                <a:ea typeface="ＤＦ特太ゴシック体" pitchFamily="1" charset="-128"/>
              </a:rPr>
              <a:t>万</a:t>
            </a:r>
            <a:r>
              <a:rPr lang="ja-JP" altLang="en-US" sz="1600" u="sng" dirty="0">
                <a:ea typeface="ＤＦ特太ゴシック体" pitchFamily="1" charset="-128"/>
              </a:rPr>
              <a:t>円</a:t>
            </a:r>
            <a:r>
              <a:rPr lang="ja-JP" altLang="en-US" sz="1600" b="1" dirty="0">
                <a:ea typeface="ＤＦ特太ゴシック体" pitchFamily="1" charset="-128"/>
              </a:rPr>
              <a:t>･･</a:t>
            </a:r>
            <a:r>
              <a:rPr lang="ja-JP" altLang="en-US" sz="1600" dirty="0">
                <a:ea typeface="ＤＦ特太ゴシック体" pitchFamily="1" charset="-128"/>
              </a:rPr>
              <a:t>･</a:t>
            </a:r>
            <a:r>
              <a:rPr lang="ja-JP" altLang="en-US" sz="1600" b="1" dirty="0" smtClean="0">
                <a:ea typeface="ＤＦ特太ゴシック体" pitchFamily="1" charset="-128"/>
              </a:rPr>
              <a:t>②</a:t>
            </a:r>
            <a:endParaRPr lang="ja-JP" altLang="en-US" sz="1600" b="1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86188" y="4714875"/>
            <a:ext cx="2928937" cy="357188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ja-JP" sz="1600" b="1" dirty="0">
                <a:solidFill>
                  <a:schemeClr val="tx1"/>
                </a:solidFill>
                <a:latin typeface="+mn-ea"/>
              </a:rPr>
              <a:t>B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）措置の対象となる被保険者</a:t>
            </a:r>
            <a:endParaRPr lang="en-US" altLang="ja-JP" sz="1600" b="1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角丸四角形 4"/>
          <p:cNvSpPr>
            <a:spLocks noChangeArrowheads="1"/>
          </p:cNvSpPr>
          <p:nvPr/>
        </p:nvSpPr>
        <p:spPr bwMode="auto">
          <a:xfrm>
            <a:off x="71438" y="357188"/>
            <a:ext cx="8929687" cy="6357937"/>
          </a:xfrm>
          <a:prstGeom prst="roundRect">
            <a:avLst>
              <a:gd name="adj" fmla="val 4264"/>
            </a:avLst>
          </a:prstGeom>
          <a:solidFill>
            <a:srgbClr val="CCFFCC">
              <a:alpha val="50195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pPr algn="ctr"/>
            <a:r>
              <a:rPr lang="en-US" altLang="ja-JP" u="sng"/>
              <a:t>.</a:t>
            </a:r>
            <a:endParaRPr lang="ja-JP" altLang="en-US" u="sng"/>
          </a:p>
        </p:txBody>
      </p:sp>
      <p:sp>
        <p:nvSpPr>
          <p:cNvPr id="6" name="メモ 5"/>
          <p:cNvSpPr/>
          <p:nvPr/>
        </p:nvSpPr>
        <p:spPr bwMode="auto">
          <a:xfrm>
            <a:off x="142875" y="4929188"/>
            <a:ext cx="3286125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spc="-60" dirty="0">
                <a:latin typeface="+mj-ea"/>
                <a:ea typeface="+mj-ea"/>
              </a:rPr>
              <a:t>・専門家委託</a:t>
            </a:r>
            <a:r>
              <a:rPr lang="ja-JP" altLang="en-US" sz="1600" dirty="0">
                <a:latin typeface="+mj-ea"/>
              </a:rPr>
              <a:t>費</a:t>
            </a:r>
            <a:r>
              <a:rPr lang="ja-JP" altLang="en-US" sz="1100" dirty="0">
                <a:latin typeface="+mj-ea"/>
              </a:rPr>
              <a:t>（制度の見直し）      </a:t>
            </a:r>
            <a:r>
              <a:rPr lang="en-US" altLang="ja-JP" sz="1600" dirty="0">
                <a:latin typeface="+mj-ea"/>
              </a:rPr>
              <a:t>15</a:t>
            </a:r>
            <a:r>
              <a:rPr lang="ja-JP" altLang="en-US" sz="1600" dirty="0">
                <a:latin typeface="+mj-ea"/>
              </a:rPr>
              <a:t>万円</a:t>
            </a:r>
            <a:endParaRPr lang="en-US" altLang="ja-JP" sz="1600" dirty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u="sng" dirty="0">
                <a:latin typeface="+mj-ea"/>
                <a:ea typeface="+mj-ea"/>
              </a:rPr>
              <a:t>・</a:t>
            </a:r>
            <a:r>
              <a:rPr lang="ja-JP" altLang="en-US" sz="1600" u="sng" spc="-140" dirty="0">
                <a:latin typeface="+mj-ea"/>
                <a:ea typeface="+mj-ea"/>
              </a:rPr>
              <a:t>職業能力開発ﾌﾟﾛｸﾞﾗﾑ開発費    </a:t>
            </a:r>
            <a:r>
              <a:rPr lang="en-US" altLang="ja-JP" sz="1600" u="sng" spc="-100" dirty="0">
                <a:latin typeface="+mj-ea"/>
                <a:ea typeface="+mj-ea"/>
              </a:rPr>
              <a:t>15</a:t>
            </a:r>
            <a:r>
              <a:rPr lang="ja-JP" altLang="en-US" sz="1600" u="sng" dirty="0">
                <a:latin typeface="+mj-ea"/>
                <a:ea typeface="+mj-ea"/>
              </a:rPr>
              <a:t>万円</a:t>
            </a:r>
            <a:r>
              <a:rPr lang="ja-JP" altLang="en-US" sz="1600" u="sng" dirty="0">
                <a:latin typeface="+mn-lt"/>
                <a:ea typeface="+mn-ea"/>
              </a:rPr>
              <a:t>　　　　　</a:t>
            </a:r>
            <a:endParaRPr lang="en-US" altLang="ja-JP" sz="1600" u="sng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ea typeface="ＭＳ Ｐゴシック" pitchFamily="50" charset="-128"/>
              </a:rPr>
              <a:t>　　　　対象経費の合計　　　</a:t>
            </a:r>
            <a:r>
              <a:rPr lang="ja-JP" altLang="en-US" sz="1600" b="1" dirty="0">
                <a:ea typeface="ＤＦ特太ゴシック体" pitchFamily="1" charset="-128"/>
              </a:rPr>
              <a:t>  </a:t>
            </a:r>
            <a:r>
              <a:rPr lang="en-US" altLang="ja-JP" sz="1600" b="1" dirty="0">
                <a:ea typeface="ＤＦ特太ゴシック体" pitchFamily="1" charset="-128"/>
              </a:rPr>
              <a:t>30</a:t>
            </a:r>
            <a:r>
              <a:rPr lang="ja-JP" altLang="en-US" sz="1600" b="1" dirty="0">
                <a:ea typeface="ＤＦ特太ゴシック体" pitchFamily="1" charset="-128"/>
              </a:rPr>
              <a:t>万円</a:t>
            </a:r>
            <a:endParaRPr lang="en-US" altLang="ja-JP" sz="1600" b="1" dirty="0">
              <a:ea typeface="ＭＳ Ｐゴシック" pitchFamily="50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+mn-lt"/>
                <a:ea typeface="ＤＦ特太ゴシック体" pitchFamily="1" charset="-128"/>
              </a:rPr>
              <a:t>※</a:t>
            </a:r>
            <a:r>
              <a:rPr lang="ja-JP" altLang="en-US" sz="1600" b="1" dirty="0">
                <a:ea typeface="ＤＦ特太ゴシック体" pitchFamily="1" charset="-128"/>
              </a:rPr>
              <a:t> </a:t>
            </a:r>
            <a:r>
              <a:rPr lang="en-US" altLang="ja-JP" sz="1600" b="1" dirty="0">
                <a:ea typeface="ＤＦ特太ゴシック体" pitchFamily="1" charset="-128"/>
              </a:rPr>
              <a:t>30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万円の</a:t>
            </a:r>
            <a:r>
              <a:rPr lang="en-US" altLang="ja-JP" sz="1600" b="1" dirty="0">
                <a:ea typeface="ＤＦ特太ゴシック体" pitchFamily="1" charset="-128"/>
              </a:rPr>
              <a:t>2</a:t>
            </a:r>
            <a:r>
              <a:rPr lang="en-US" altLang="ja-JP" sz="1600" b="1" dirty="0">
                <a:latin typeface="+mn-lt"/>
                <a:ea typeface="ＤＦ特太ゴシック体" pitchFamily="1" charset="-128"/>
              </a:rPr>
              <a:t>/</a:t>
            </a:r>
            <a:r>
              <a:rPr lang="en-US" altLang="ja-JP" sz="1600" b="1" dirty="0">
                <a:ea typeface="ＤＦ特太ゴシック体" pitchFamily="1" charset="-128"/>
              </a:rPr>
              <a:t>3</a:t>
            </a:r>
            <a:r>
              <a:rPr lang="ja-JP" altLang="en-US" sz="1600" b="1" dirty="0">
                <a:ea typeface="ＤＦ特太ゴシック体" pitchFamily="1" charset="-128"/>
              </a:rPr>
              <a:t> 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＝ </a:t>
            </a:r>
            <a:r>
              <a:rPr lang="en-US" altLang="ja-JP" sz="1600" b="1" u="sng" dirty="0">
                <a:ea typeface="ＤＦ特太ゴシック体" pitchFamily="1" charset="-128"/>
              </a:rPr>
              <a:t>20</a:t>
            </a:r>
            <a:r>
              <a:rPr lang="ja-JP" altLang="en-US" sz="1600" b="1" u="sng" dirty="0">
                <a:latin typeface="+mn-lt"/>
                <a:ea typeface="ＤＦ特太ゴシック体" pitchFamily="1" charset="-128"/>
              </a:rPr>
              <a:t>万円</a:t>
            </a:r>
            <a:r>
              <a:rPr lang="ja-JP" altLang="en-US" sz="1600" b="1" dirty="0">
                <a:latin typeface="+mn-lt"/>
                <a:ea typeface="ＤＦ特太ゴシック体" pitchFamily="1" charset="-128"/>
              </a:rPr>
              <a:t>･･･①</a:t>
            </a:r>
          </a:p>
        </p:txBody>
      </p:sp>
      <p:sp>
        <p:nvSpPr>
          <p:cNvPr id="14340" name="テキスト ボックス 6"/>
          <p:cNvSpPr txBox="1">
            <a:spLocks noChangeArrowheads="1"/>
          </p:cNvSpPr>
          <p:nvPr/>
        </p:nvSpPr>
        <p:spPr bwMode="auto">
          <a:xfrm>
            <a:off x="142875" y="1487488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【1.</a:t>
            </a:r>
            <a:r>
              <a:rPr lang="ja-JP" altLang="en-US">
                <a:latin typeface="Calibri" pitchFamily="34" charset="0"/>
              </a:rPr>
              <a:t>現状・問題点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14341" name="テキスト ボックス 7"/>
          <p:cNvSpPr txBox="1">
            <a:spLocks noChangeArrowheads="1"/>
          </p:cNvSpPr>
          <p:nvPr/>
        </p:nvSpPr>
        <p:spPr bwMode="auto">
          <a:xfrm>
            <a:off x="142875" y="3643313"/>
            <a:ext cx="1857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【3.</a:t>
            </a:r>
            <a:r>
              <a:rPr lang="ja-JP" altLang="en-US">
                <a:latin typeface="Calibri" pitchFamily="34" charset="0"/>
              </a:rPr>
              <a:t>取組の効果</a:t>
            </a:r>
            <a:r>
              <a:rPr lang="en-US" altLang="ja-JP">
                <a:latin typeface="Calibri" pitchFamily="34" charset="0"/>
              </a:rPr>
              <a:t>】</a:t>
            </a:r>
            <a:endParaRPr lang="ja-JP" altLang="en-US">
              <a:latin typeface="Calibri" pitchFamily="34" charset="0"/>
            </a:endParaRPr>
          </a:p>
        </p:txBody>
      </p:sp>
      <p:sp>
        <p:nvSpPr>
          <p:cNvPr id="9" name="角丸四角形 8"/>
          <p:cNvSpPr/>
          <p:nvPr/>
        </p:nvSpPr>
        <p:spPr bwMode="auto">
          <a:xfrm>
            <a:off x="2000250" y="2598738"/>
            <a:ext cx="6759575" cy="90170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ja-JP" altLang="en-US" sz="1600" dirty="0" smtClean="0">
                <a:latin typeface="+mn-lt"/>
                <a:ea typeface="+mn-ea"/>
              </a:rPr>
              <a:t>・評価制度を導入し、評価に応じた賃金制度の見直し</a:t>
            </a:r>
            <a:r>
              <a:rPr lang="ja-JP" altLang="en-US" sz="1600" dirty="0">
                <a:latin typeface="+mn-lt"/>
                <a:ea typeface="+mn-ea"/>
              </a:rPr>
              <a:t>を行う。</a:t>
            </a:r>
            <a:endParaRPr lang="en-US" altLang="ja-JP" sz="1600" dirty="0">
              <a:latin typeface="+mn-lt"/>
              <a:ea typeface="+mn-ea"/>
            </a:endParaRPr>
          </a:p>
          <a:p>
            <a:pPr>
              <a:defRPr/>
            </a:pPr>
            <a:r>
              <a:rPr lang="ja-JP" altLang="en-US" sz="1600" dirty="0" smtClean="0">
                <a:latin typeface="+mn-lt"/>
                <a:ea typeface="+mn-ea"/>
              </a:rPr>
              <a:t>・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高齢</a:t>
            </a:r>
            <a:r>
              <a:rPr lang="ja-JP" altLang="en-US" sz="1600" b="1" u="sng" dirty="0" smtClean="0">
                <a:solidFill>
                  <a:srgbClr val="0000FF"/>
                </a:solidFill>
                <a:latin typeface="Calibri" pitchFamily="34" charset="0"/>
              </a:rPr>
              <a:t>従業員</a:t>
            </a:r>
            <a:r>
              <a:rPr lang="ja-JP" altLang="en-US" sz="1600" dirty="0" smtClean="0">
                <a:latin typeface="+mn-lt"/>
                <a:ea typeface="+mn-ea"/>
              </a:rPr>
              <a:t>向け</a:t>
            </a:r>
            <a:r>
              <a:rPr lang="ja-JP" altLang="en-US" sz="1600" dirty="0">
                <a:latin typeface="+mn-lt"/>
                <a:ea typeface="+mn-ea"/>
              </a:rPr>
              <a:t>の職業能力開発プログラムを開発する。</a:t>
            </a:r>
            <a:endParaRPr lang="ja-JP" altLang="en-US" sz="1600" dirty="0">
              <a:ea typeface="ＭＳ Ｐゴシック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928688" y="71438"/>
            <a:ext cx="7215187" cy="715962"/>
          </a:xfrm>
          <a:prstGeom prst="roundRect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ja-JP" altLang="en-US" sz="3200" dirty="0" smtClean="0">
                <a:latin typeface="+mn-lt"/>
                <a:ea typeface="ＤＦ特太ゴシック体" pitchFamily="1" charset="-128"/>
              </a:rPr>
              <a:t>事例 ⑧　</a:t>
            </a:r>
            <a:r>
              <a:rPr lang="ja-JP" altLang="en-US" sz="2800" dirty="0" smtClean="0">
                <a:latin typeface="+mn-lt"/>
                <a:ea typeface="ＤＦ特太ゴシック体" pitchFamily="1" charset="-128"/>
              </a:rPr>
              <a:t>雇用</a:t>
            </a:r>
            <a:r>
              <a:rPr lang="ja-JP" altLang="en-US" sz="2800" dirty="0">
                <a:latin typeface="+mn-lt"/>
                <a:ea typeface="ＤＦ特太ゴシック体" pitchFamily="1" charset="-128"/>
              </a:rPr>
              <a:t>管理制度の</a:t>
            </a:r>
            <a:r>
              <a:rPr lang="ja-JP" altLang="en-US" sz="2800" dirty="0" smtClean="0">
                <a:latin typeface="+mn-lt"/>
                <a:ea typeface="ＤＦ特太ゴシック体" pitchFamily="1" charset="-128"/>
              </a:rPr>
              <a:t>導入・改善</a:t>
            </a:r>
            <a:endParaRPr lang="ja-JP" altLang="en-US" sz="3200" dirty="0">
              <a:ea typeface="ＭＳ Ｐゴシック" pitchFamily="50" charset="-128"/>
            </a:endParaRPr>
          </a:p>
        </p:txBody>
      </p:sp>
      <p:sp>
        <p:nvSpPr>
          <p:cNvPr id="11" name="対角する 2 つの角を切り取った四角形 10"/>
          <p:cNvSpPr/>
          <p:nvPr/>
        </p:nvSpPr>
        <p:spPr bwMode="auto">
          <a:xfrm>
            <a:off x="225425" y="928688"/>
            <a:ext cx="3060700" cy="357187"/>
          </a:xfrm>
          <a:prstGeom prst="snip2Diag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b="1" dirty="0"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lang="ja-JP" altLang="en-US" sz="1400" b="1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金 属 製 品 製 造 業</a:t>
            </a:r>
            <a:endParaRPr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0249" name="角丸四角形 12"/>
          <p:cNvSpPr>
            <a:spLocks noChangeArrowheads="1"/>
          </p:cNvSpPr>
          <p:nvPr/>
        </p:nvSpPr>
        <p:spPr bwMode="auto">
          <a:xfrm>
            <a:off x="2016125" y="1500188"/>
            <a:ext cx="6759575" cy="92868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ja-JP" altLang="en-US" sz="1600" dirty="0">
                <a:latin typeface="Calibri" pitchFamily="34" charset="0"/>
              </a:rPr>
              <a:t>・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  <a:ea typeface="ＤＨＰ特太ゴシック体" pitchFamily="2" charset="-128"/>
              </a:rPr>
              <a:t>企業全体</a:t>
            </a:r>
            <a:r>
              <a:rPr lang="ja-JP" altLang="en-US" sz="1600" dirty="0">
                <a:latin typeface="Calibri" pitchFamily="34" charset="0"/>
              </a:rPr>
              <a:t>で</a:t>
            </a:r>
            <a:r>
              <a:rPr lang="ja-JP" altLang="en-US" sz="1600" dirty="0" smtClean="0">
                <a:latin typeface="Calibri" pitchFamily="34" charset="0"/>
              </a:rPr>
              <a:t>高齢化が進んでおり、現在の賃金制度は年齢給となっているため、人件費</a:t>
            </a:r>
            <a:r>
              <a:rPr lang="ja-JP" altLang="en-US" sz="1600" dirty="0">
                <a:latin typeface="Calibri" pitchFamily="34" charset="0"/>
              </a:rPr>
              <a:t>の増大が心配である</a:t>
            </a:r>
            <a:r>
              <a:rPr lang="ja-JP" altLang="en-US" sz="1600" dirty="0" smtClean="0">
                <a:latin typeface="Calibri" pitchFamily="34" charset="0"/>
              </a:rPr>
              <a:t>。</a:t>
            </a:r>
          </a:p>
          <a:p>
            <a:pPr>
              <a:defRPr/>
            </a:pPr>
            <a:r>
              <a:rPr lang="ja-JP" altLang="en-US" sz="1600" dirty="0" smtClean="0">
                <a:latin typeface="Calibri" pitchFamily="34" charset="0"/>
              </a:rPr>
              <a:t>・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高齢従業員</a:t>
            </a:r>
            <a:r>
              <a:rPr lang="ja-JP" altLang="en-US" sz="1600" dirty="0">
                <a:latin typeface="Calibri" pitchFamily="34" charset="0"/>
              </a:rPr>
              <a:t>の体力の低下を補うための技能開発が課題となっている。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4346" name="テキスト ボックス 16"/>
          <p:cNvSpPr txBox="1">
            <a:spLocks noChangeArrowheads="1"/>
          </p:cNvSpPr>
          <p:nvPr/>
        </p:nvSpPr>
        <p:spPr bwMode="auto">
          <a:xfrm>
            <a:off x="142875" y="2559050"/>
            <a:ext cx="1647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>
                <a:latin typeface="Calibri" pitchFamily="34" charset="0"/>
              </a:rPr>
              <a:t>【2.</a:t>
            </a:r>
            <a:r>
              <a:rPr lang="ja-JP" altLang="en-US">
                <a:latin typeface="Calibri" pitchFamily="34" charset="0"/>
              </a:rPr>
              <a:t>取組内容</a:t>
            </a:r>
            <a:r>
              <a:rPr lang="en-US" altLang="ja-JP">
                <a:latin typeface="Calibri" pitchFamily="34" charset="0"/>
              </a:rPr>
              <a:t>】</a:t>
            </a:r>
            <a:r>
              <a:rPr lang="ja-JP" altLang="en-US" sz="1200">
                <a:latin typeface="Calibri" pitchFamily="34" charset="0"/>
              </a:rPr>
              <a:t>　</a:t>
            </a:r>
          </a:p>
        </p:txBody>
      </p:sp>
      <p:sp>
        <p:nvSpPr>
          <p:cNvPr id="16" name="メモ 15"/>
          <p:cNvSpPr/>
          <p:nvPr/>
        </p:nvSpPr>
        <p:spPr bwMode="auto">
          <a:xfrm>
            <a:off x="7000875" y="4929188"/>
            <a:ext cx="1928813" cy="161131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・ </a:t>
            </a:r>
            <a:r>
              <a:rPr lang="ja-JP" altLang="en-US" sz="1600" b="1" dirty="0">
                <a:ea typeface="ＤＦ特太ゴシック体" pitchFamily="1" charset="-128"/>
              </a:rPr>
              <a:t>①</a:t>
            </a:r>
            <a:r>
              <a:rPr lang="ja-JP" altLang="en-US" sz="1600" dirty="0">
                <a:latin typeface="+mj-ea"/>
                <a:ea typeface="+mj-ea"/>
              </a:rPr>
              <a:t>と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  <a:r>
              <a:rPr lang="ja-JP" altLang="en-US" sz="1600" dirty="0">
                <a:latin typeface="+mj-ea"/>
                <a:ea typeface="+mj-ea"/>
              </a:rPr>
              <a:t>のうち、少な</a:t>
            </a: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  <a:ea typeface="+mj-ea"/>
              </a:rPr>
              <a:t>　い方の金額 ＝ </a:t>
            </a:r>
            <a:r>
              <a:rPr lang="ja-JP" altLang="en-US" sz="1600" b="1" dirty="0">
                <a:ea typeface="ＤＦ特太ゴシック体" pitchFamily="1" charset="-128"/>
              </a:rPr>
              <a:t>①</a:t>
            </a:r>
            <a:endParaRPr lang="en-US" altLang="ja-JP" sz="1600" b="1" dirty="0"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latin typeface="+mn-lt"/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</a:t>
            </a:r>
            <a:r>
              <a:rPr lang="ja-JP" altLang="en-US" sz="1600" dirty="0">
                <a:latin typeface="+mn-lt"/>
                <a:ea typeface="ＤＦ特太ゴシック体" pitchFamily="1" charset="-128"/>
              </a:rPr>
              <a:t>支給額：</a:t>
            </a:r>
            <a:r>
              <a:rPr lang="en-US" altLang="ja-JP" sz="1600" b="1" u="sng" dirty="0">
                <a:ea typeface="ＤＦ特太ゴシック体" pitchFamily="1" charset="-128"/>
              </a:rPr>
              <a:t>20</a:t>
            </a:r>
            <a:r>
              <a:rPr lang="ja-JP" altLang="en-US" sz="1600" u="sng" dirty="0">
                <a:ea typeface="ＤＦ特太ゴシック体" pitchFamily="1" charset="-128"/>
              </a:rPr>
              <a:t>万円</a:t>
            </a:r>
            <a:endParaRPr lang="ja-JP" altLang="en-US" sz="1600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14348" name="大かっこ 17"/>
          <p:cNvSpPr>
            <a:spLocks noChangeArrowheads="1"/>
          </p:cNvSpPr>
          <p:nvPr/>
        </p:nvSpPr>
        <p:spPr bwMode="auto">
          <a:xfrm>
            <a:off x="214313" y="2909888"/>
            <a:ext cx="1428750" cy="519112"/>
          </a:xfrm>
          <a:prstGeom prst="bracketPair">
            <a:avLst>
              <a:gd name="adj" fmla="val 16667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 u="sng"/>
          </a:p>
        </p:txBody>
      </p:sp>
      <p:sp>
        <p:nvSpPr>
          <p:cNvPr id="14349" name="テキスト ボックス 16"/>
          <p:cNvSpPr txBox="1">
            <a:spLocks noChangeArrowheads="1"/>
          </p:cNvSpPr>
          <p:nvPr/>
        </p:nvSpPr>
        <p:spPr bwMode="auto">
          <a:xfrm>
            <a:off x="142875" y="2905125"/>
            <a:ext cx="1500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高年齢者活用</a:t>
            </a:r>
            <a:endParaRPr lang="en-US" altLang="ja-JP" sz="1400" b="1">
              <a:solidFill>
                <a:srgbClr val="006600"/>
              </a:solidFill>
              <a:latin typeface="Calibri" pitchFamily="34" charset="0"/>
            </a:endParaRPr>
          </a:p>
          <a:p>
            <a:r>
              <a:rPr lang="ja-JP" altLang="en-US" sz="1400" b="1">
                <a:solidFill>
                  <a:srgbClr val="006600"/>
                </a:solidFill>
                <a:latin typeface="Calibri" pitchFamily="34" charset="0"/>
              </a:rPr>
              <a:t>　 促進措置</a:t>
            </a:r>
            <a:endParaRPr lang="ja-JP" altLang="en-US" sz="1200" b="1">
              <a:solidFill>
                <a:srgbClr val="006600"/>
              </a:solidFill>
              <a:latin typeface="Calibri" pitchFamily="34" charset="0"/>
            </a:endParaRPr>
          </a:p>
        </p:txBody>
      </p:sp>
      <p:sp>
        <p:nvSpPr>
          <p:cNvPr id="14350" name="角丸四角形 17"/>
          <p:cNvSpPr>
            <a:spLocks noChangeArrowheads="1"/>
          </p:cNvSpPr>
          <p:nvPr/>
        </p:nvSpPr>
        <p:spPr bwMode="auto">
          <a:xfrm>
            <a:off x="2000250" y="3670300"/>
            <a:ext cx="6759575" cy="9017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ja-JP" altLang="en-US" sz="1600" dirty="0">
                <a:latin typeface="Calibri" pitchFamily="34" charset="0"/>
              </a:rPr>
              <a:t>・意欲と能力のある</a:t>
            </a:r>
            <a:r>
              <a:rPr lang="ja-JP" altLang="en-US" sz="1600" b="1" u="sng" dirty="0">
                <a:solidFill>
                  <a:srgbClr val="0000FF"/>
                </a:solidFill>
                <a:latin typeface="Calibri" pitchFamily="34" charset="0"/>
              </a:rPr>
              <a:t>高齢従業員</a:t>
            </a:r>
            <a:r>
              <a:rPr lang="ja-JP" altLang="en-US" sz="1600" dirty="0">
                <a:latin typeface="Calibri" pitchFamily="34" charset="0"/>
              </a:rPr>
              <a:t>が、いきいきと働ける条件整備を行うことにより、就労意欲の向上を</a:t>
            </a:r>
            <a:r>
              <a:rPr lang="ja-JP" altLang="en-US" sz="1600" dirty="0" smtClean="0">
                <a:latin typeface="Calibri" pitchFamily="34" charset="0"/>
              </a:rPr>
              <a:t>図った。</a:t>
            </a:r>
            <a:endParaRPr lang="en-US" altLang="ja-JP" sz="1600" dirty="0">
              <a:latin typeface="Calibri" pitchFamily="34" charset="0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85750" y="4714875"/>
            <a:ext cx="3000375" cy="357188"/>
          </a:xfrm>
          <a:prstGeom prst="rect">
            <a:avLst/>
          </a:prstGeom>
          <a:solidFill>
            <a:srgbClr val="66FF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j-ea"/>
                <a:ea typeface="+mj-ea"/>
              </a:rPr>
              <a:t>（Ａ）助成金の対象となる経費</a:t>
            </a:r>
            <a:endParaRPr lang="ja-JP" altLang="en-US" b="1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215188" y="4714875"/>
            <a:ext cx="1571625" cy="357188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bg1"/>
                </a:solidFill>
                <a:latin typeface="+mj-ea"/>
              </a:rPr>
              <a:t>（Ｃ）支給額</a:t>
            </a:r>
            <a:endParaRPr lang="en-US" altLang="ja-JP" sz="1600" b="1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22" name="メモ 21"/>
          <p:cNvSpPr/>
          <p:nvPr/>
        </p:nvSpPr>
        <p:spPr bwMode="auto">
          <a:xfrm>
            <a:off x="3571875" y="4929188"/>
            <a:ext cx="3286125" cy="1643062"/>
          </a:xfrm>
          <a:prstGeom prst="foldedCorner">
            <a:avLst>
              <a:gd name="adj" fmla="val 111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36000" rIns="3600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600" dirty="0"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・ </a:t>
            </a:r>
            <a:r>
              <a:rPr lang="ja-JP" altLang="en-US" sz="1600" dirty="0">
                <a:solidFill>
                  <a:schemeClr val="accent6">
                    <a:lumMod val="75000"/>
                  </a:schemeClr>
                </a:solidFill>
                <a:latin typeface="+mj-ea"/>
                <a:ea typeface="ＤＨＰ特太ゴシック体" pitchFamily="2" charset="-128"/>
              </a:rPr>
              <a:t>企業全体</a:t>
            </a:r>
            <a:r>
              <a:rPr lang="ja-JP" altLang="en-US" sz="1600" dirty="0">
                <a:latin typeface="+mj-ea"/>
              </a:rPr>
              <a:t>で就労する、</a:t>
            </a:r>
            <a:r>
              <a:rPr lang="en-US" altLang="ja-JP" sz="1600" dirty="0">
                <a:latin typeface="+mj-ea"/>
              </a:rPr>
              <a:t>1</a:t>
            </a:r>
            <a:r>
              <a:rPr lang="ja-JP" altLang="en-US" sz="1600" dirty="0">
                <a:latin typeface="+mj-ea"/>
              </a:rPr>
              <a:t>年以上雇</a:t>
            </a:r>
            <a:endParaRPr lang="en-US" altLang="ja-JP" sz="1600" dirty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用される</a:t>
            </a:r>
            <a:r>
              <a:rPr lang="en-US" altLang="ja-JP" sz="1600" dirty="0">
                <a:latin typeface="+mj-ea"/>
              </a:rPr>
              <a:t>60</a:t>
            </a:r>
            <a:r>
              <a:rPr lang="ja-JP" altLang="en-US" sz="1600" dirty="0">
                <a:latin typeface="+mj-ea"/>
              </a:rPr>
              <a:t>歳以上の被保険者数</a:t>
            </a:r>
            <a:endParaRPr lang="en-US" altLang="ja-JP" sz="1600" dirty="0">
              <a:latin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dirty="0">
                <a:latin typeface="+mj-ea"/>
              </a:rPr>
              <a:t>　 </a:t>
            </a:r>
            <a:r>
              <a:rPr lang="ja-JP" altLang="en-US" sz="1600" dirty="0"/>
              <a:t>＝ </a:t>
            </a:r>
            <a:r>
              <a:rPr lang="en-US" altLang="ja-JP" sz="1600" b="1" dirty="0">
                <a:ea typeface="ＤＦ特太ゴシック体" pitchFamily="1" charset="-128"/>
              </a:rPr>
              <a:t>11</a:t>
            </a:r>
            <a:r>
              <a:rPr lang="ja-JP" altLang="en-US" sz="1600" dirty="0">
                <a:ea typeface="ＤＦ特太ゴシック体" pitchFamily="1" charset="-128"/>
              </a:rPr>
              <a:t>人</a:t>
            </a:r>
            <a:endParaRPr lang="en-US" altLang="ja-JP" sz="1600" b="1" dirty="0"/>
          </a:p>
          <a:p>
            <a:pPr fontAlgn="auto">
              <a:lnSpc>
                <a:spcPts val="6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400" dirty="0">
              <a:ea typeface="ＤＦ特太ゴシック体" pitchFamily="1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ea typeface="ＤＦ特太ゴシック体" pitchFamily="1" charset="-128"/>
              </a:rPr>
              <a:t>※ 11</a:t>
            </a:r>
            <a:r>
              <a:rPr lang="ja-JP" altLang="en-US" sz="1600" dirty="0">
                <a:ea typeface="ＤＦ特太ゴシック体" pitchFamily="1" charset="-128"/>
              </a:rPr>
              <a:t>人</a:t>
            </a:r>
            <a:r>
              <a:rPr lang="en-US" altLang="ja-JP" sz="1600" dirty="0" smtClean="0">
                <a:ea typeface="ＤＦ特太ゴシック体" pitchFamily="1" charset="-128"/>
              </a:rPr>
              <a:t>×</a:t>
            </a:r>
            <a:r>
              <a:rPr lang="en-US" altLang="ja-JP" sz="1600" b="1" dirty="0" smtClean="0">
                <a:ea typeface="ＤＦ特太ゴシック体" pitchFamily="1" charset="-128"/>
              </a:rPr>
              <a:t>30</a:t>
            </a:r>
            <a:r>
              <a:rPr lang="ja-JP" altLang="en-US" sz="1600" dirty="0" smtClean="0">
                <a:ea typeface="ＤＦ特太ゴシック体" pitchFamily="1" charset="-128"/>
              </a:rPr>
              <a:t>万</a:t>
            </a:r>
            <a:r>
              <a:rPr lang="ja-JP" altLang="en-US" sz="1600" dirty="0">
                <a:ea typeface="ＤＦ特太ゴシック体" pitchFamily="1" charset="-128"/>
              </a:rPr>
              <a:t>円 ＝ </a:t>
            </a:r>
            <a:r>
              <a:rPr lang="en-US" altLang="ja-JP" sz="1600" b="1" u="sng" dirty="0" smtClean="0">
                <a:ea typeface="ＤＦ特太ゴシック体" pitchFamily="1" charset="-128"/>
              </a:rPr>
              <a:t>330</a:t>
            </a:r>
            <a:r>
              <a:rPr lang="ja-JP" altLang="en-US" sz="1600" u="sng" dirty="0" smtClean="0">
                <a:ea typeface="ＤＦ特太ゴシック体" pitchFamily="1" charset="-128"/>
              </a:rPr>
              <a:t>万</a:t>
            </a:r>
            <a:r>
              <a:rPr lang="ja-JP" altLang="en-US" sz="1600" u="sng" dirty="0">
                <a:ea typeface="ＤＦ特太ゴシック体" pitchFamily="1" charset="-128"/>
              </a:rPr>
              <a:t>円</a:t>
            </a:r>
            <a:r>
              <a:rPr lang="ja-JP" altLang="en-US" sz="1600" b="1" dirty="0">
                <a:ea typeface="ＤＦ特太ゴシック体" pitchFamily="1" charset="-128"/>
              </a:rPr>
              <a:t>･･</a:t>
            </a:r>
            <a:r>
              <a:rPr lang="ja-JP" altLang="en-US" sz="1600" dirty="0">
                <a:ea typeface="ＤＦ特太ゴシック体" pitchFamily="1" charset="-128"/>
              </a:rPr>
              <a:t>･</a:t>
            </a:r>
            <a:r>
              <a:rPr lang="ja-JP" altLang="en-US" sz="1600" b="1" dirty="0">
                <a:ea typeface="ＤＦ特太ゴシック体" pitchFamily="1" charset="-128"/>
              </a:rPr>
              <a:t>②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600" b="1" dirty="0">
              <a:latin typeface="+mn-lt"/>
              <a:ea typeface="ＤＦ特太ゴシック体" pitchFamily="1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786188" y="4714875"/>
            <a:ext cx="2928937" cy="357188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ja-JP" sz="1600" b="1" dirty="0">
                <a:solidFill>
                  <a:schemeClr val="tx1"/>
                </a:solidFill>
                <a:latin typeface="+mn-ea"/>
              </a:rPr>
              <a:t>B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）措置の対象となる被保険者</a:t>
            </a:r>
            <a:endParaRPr lang="en-US" altLang="ja-JP" sz="1600" b="1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1710</TotalTime>
  <Words>1962</Words>
  <Application>Microsoft Office PowerPoint</Application>
  <PresentationFormat>画面に合わせる (4:3)</PresentationFormat>
  <Paragraphs>331</Paragraphs>
  <Slides>11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独立行政法人　高齢・障害者雇用支援機構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独立行政法人　高齢・障害者雇用支援機構</dc:creator>
  <cp:lastModifiedBy>高齢・障害・求職者雇用支援機構</cp:lastModifiedBy>
  <cp:revision>177</cp:revision>
  <cp:lastPrinted>2015-06-09T12:04:15Z</cp:lastPrinted>
  <dcterms:created xsi:type="dcterms:W3CDTF">2013-07-05T08:29:55Z</dcterms:created>
  <dcterms:modified xsi:type="dcterms:W3CDTF">2015-07-31T01:08:44Z</dcterms:modified>
</cp:coreProperties>
</file>